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 id="2147483876" r:id="rId5"/>
  </p:sldMasterIdLst>
  <p:notesMasterIdLst>
    <p:notesMasterId r:id="rId13"/>
  </p:notesMasterIdLst>
  <p:sldIdLst>
    <p:sldId id="256" r:id="rId6"/>
    <p:sldId id="276" r:id="rId7"/>
    <p:sldId id="274" r:id="rId8"/>
    <p:sldId id="273" r:id="rId9"/>
    <p:sldId id="280" r:id="rId10"/>
    <p:sldId id="278" r:id="rId11"/>
    <p:sldId id="281" r:id="rId1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D"/>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72"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712" cy="49792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375" y="0"/>
            <a:ext cx="2945712" cy="497928"/>
          </a:xfrm>
          <a:prstGeom prst="rect">
            <a:avLst/>
          </a:prstGeom>
        </p:spPr>
        <p:txBody>
          <a:bodyPr vert="horz" lIns="91440" tIns="45720" rIns="91440" bIns="45720" rtlCol="0"/>
          <a:lstStyle>
            <a:lvl1pPr algn="r">
              <a:defRPr sz="1200"/>
            </a:lvl1pPr>
          </a:lstStyle>
          <a:p>
            <a:fld id="{06B23348-2793-46A4-9EF6-9DBAEEA6FB26}" type="datetimeFigureOut">
              <a:rPr lang="fi-FI" smtClean="0"/>
              <a:t>7.10.2016</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292" y="4778188"/>
            <a:ext cx="5439092" cy="390841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297"/>
            <a:ext cx="2945712" cy="49792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375" y="9430297"/>
            <a:ext cx="2945712" cy="497928"/>
          </a:xfrm>
          <a:prstGeom prst="rect">
            <a:avLst/>
          </a:prstGeom>
        </p:spPr>
        <p:txBody>
          <a:bodyPr vert="horz" lIns="91440" tIns="45720" rIns="91440" bIns="45720" rtlCol="0" anchor="b"/>
          <a:lstStyle>
            <a:lvl1pPr algn="r">
              <a:defRPr sz="1200"/>
            </a:lvl1pPr>
          </a:lstStyle>
          <a:p>
            <a:fld id="{0909F8FB-AEED-4E9E-9209-19EE0E65D9D6}" type="slidenum">
              <a:rPr lang="fi-FI" smtClean="0"/>
              <a:t>‹N›</a:t>
            </a:fld>
            <a:endParaRPr lang="fi-FI"/>
          </a:p>
        </p:txBody>
      </p:sp>
    </p:spTree>
    <p:extLst>
      <p:ext uri="{BB962C8B-B14F-4D97-AF65-F5344CB8AC3E}">
        <p14:creationId xmlns:p14="http://schemas.microsoft.com/office/powerpoint/2010/main" val="287339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i-FI" smtClean="0"/>
              <a:t>Muokkaa perustyyl. napsautt.</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10/7/2016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6668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8169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8608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252815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390942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62613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12841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250211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179599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993933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16306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58188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244166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3121364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CF2AB88-C582-4F13-8180-3ED254DBD380}" type="datetimeFigureOut">
              <a:rPr lang="fi-FI" smtClean="0">
                <a:solidFill>
                  <a:prstClr val="black">
                    <a:tint val="75000"/>
                  </a:prstClr>
                </a:solidFill>
              </a:rPr>
              <a:pPr/>
              <a:t>7.10.2016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01D8AE11-EA88-433E-A2A3-34C1AD3DAC89}" type="slidenum">
              <a:rPr lang="fi-FI" smtClean="0">
                <a:solidFill>
                  <a:prstClr val="black">
                    <a:tint val="75000"/>
                  </a:prstClr>
                </a:solidFill>
              </a:rPr>
              <a:pPr/>
              <a:t>‹N›</a:t>
            </a:fld>
            <a:endParaRPr lang="fi-FI">
              <a:solidFill>
                <a:prstClr val="black">
                  <a:tint val="75000"/>
                </a:prstClr>
              </a:solidFill>
            </a:endParaRPr>
          </a:p>
        </p:txBody>
      </p:sp>
    </p:spTree>
    <p:extLst>
      <p:ext uri="{BB962C8B-B14F-4D97-AF65-F5344CB8AC3E}">
        <p14:creationId xmlns:p14="http://schemas.microsoft.com/office/powerpoint/2010/main" val="325260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5586B75A-687E-405C-8A0B-8D00578BA2C3}"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549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7688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3642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7046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6107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i-FI" smtClean="0"/>
              <a:t>Muokkaa perustyyl. napsautt.</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i-FI" smtClean="0"/>
              <a:t>Muokkaa tekstin perustyylejä napsauttamalla</a:t>
            </a:r>
          </a:p>
        </p:txBody>
      </p:sp>
      <p:sp>
        <p:nvSpPr>
          <p:cNvPr id="5" name="Date Placeholder 4"/>
          <p:cNvSpPr>
            <a:spLocks noGrp="1"/>
          </p:cNvSpPr>
          <p:nvPr>
            <p:ph type="dt" sz="half" idx="10"/>
          </p:nvPr>
        </p:nvSpPr>
        <p:spPr/>
        <p:txBody>
          <a:bodyPr/>
          <a:lstStyle/>
          <a:p>
            <a:fld id="{AF6E2C9B-5FA2-460D-9BE7-B0812FC2A6FF}"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8582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10/7/2016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204708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10/7/2016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02829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CF2AB88-C582-4F13-8180-3ED254DBD380}" type="datetimeFigureOut">
              <a:rPr lang="fi-FI" smtClean="0">
                <a:solidFill>
                  <a:prstClr val="black">
                    <a:tint val="75000"/>
                  </a:prstClr>
                </a:solidFill>
              </a:rPr>
              <a:pPr defTabSz="914400"/>
              <a:t>7.10.2016</a:t>
            </a:fld>
            <a:endParaRPr lang="fi-FI">
              <a:solidFill>
                <a:prstClr val="black">
                  <a:tint val="75000"/>
                </a:prstClr>
              </a:solidFill>
            </a:endParaRP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i-FI">
              <a:solidFill>
                <a:prstClr val="black">
                  <a:tint val="75000"/>
                </a:prstClr>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1D8AE11-EA88-433E-A2A3-34C1AD3DAC89}" type="slidenum">
              <a:rPr lang="fi-FI" smtClean="0">
                <a:solidFill>
                  <a:prstClr val="black">
                    <a:tint val="75000"/>
                  </a:prstClr>
                </a:solidFill>
              </a:rPr>
              <a:pPr defTabSz="914400"/>
              <a:t>‹N›</a:t>
            </a:fld>
            <a:endParaRPr lang="fi-FI">
              <a:solidFill>
                <a:prstClr val="black">
                  <a:tint val="75000"/>
                </a:prstClr>
              </a:solidFill>
            </a:endParaRPr>
          </a:p>
        </p:txBody>
      </p:sp>
    </p:spTree>
    <p:extLst>
      <p:ext uri="{BB962C8B-B14F-4D97-AF65-F5344CB8AC3E}">
        <p14:creationId xmlns:p14="http://schemas.microsoft.com/office/powerpoint/2010/main" val="26672574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7.jp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8.jp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21.jpg"/><Relationship Id="rId3" Type="http://schemas.openxmlformats.org/officeDocument/2006/relationships/image" Target="../media/image8.jpg"/><Relationship Id="rId21" Type="http://schemas.openxmlformats.org/officeDocument/2006/relationships/image" Target="../media/image24.png"/><Relationship Id="rId7" Type="http://schemas.openxmlformats.org/officeDocument/2006/relationships/image" Target="../media/image6.png"/><Relationship Id="rId12" Type="http://schemas.openxmlformats.org/officeDocument/2006/relationships/image" Target="../media/image13.png"/><Relationship Id="rId17" Type="http://schemas.openxmlformats.org/officeDocument/2006/relationships/image" Target="../media/image20.png"/><Relationship Id="rId2" Type="http://schemas.openxmlformats.org/officeDocument/2006/relationships/image" Target="../media/image18.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23" Type="http://schemas.openxmlformats.org/officeDocument/2006/relationships/image" Target="../media/image26.png"/><Relationship Id="rId10" Type="http://schemas.openxmlformats.org/officeDocument/2006/relationships/image" Target="../media/image11.png"/><Relationship Id="rId19"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12.png"/><Relationship Id="rId22"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7.jp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8.jp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03466" y="1842900"/>
            <a:ext cx="8211020" cy="2534174"/>
          </a:xfrm>
        </p:spPr>
        <p:txBody>
          <a:bodyPr/>
          <a:lstStyle/>
          <a:p>
            <a:r>
              <a:rPr lang="fi-FI" sz="6600" b="1" dirty="0" smtClean="0">
                <a:latin typeface="Segoe Print" panose="02000600000000000000" pitchFamily="2" charset="0"/>
              </a:rPr>
              <a:t/>
            </a:r>
            <a:br>
              <a:rPr lang="fi-FI" sz="6600" b="1" dirty="0" smtClean="0">
                <a:latin typeface="Segoe Print" panose="02000600000000000000" pitchFamily="2" charset="0"/>
              </a:rPr>
            </a:br>
            <a:r>
              <a:rPr lang="fi-FI" sz="4500" b="1" dirty="0" smtClean="0">
                <a:latin typeface="Comic Sans MS" panose="030F0702030302020204" pitchFamily="66" charset="0"/>
                <a:ea typeface="Verdana" panose="020B0604030504040204" pitchFamily="34" charset="0"/>
                <a:cs typeface="Verdana" panose="020B0604030504040204" pitchFamily="34" charset="0"/>
              </a:rPr>
              <a:t>CULINARY CARAVAN ON THE MOVE – Building </a:t>
            </a:r>
            <a:r>
              <a:rPr lang="fi-FI" sz="4500" b="1" dirty="0" err="1" smtClean="0">
                <a:latin typeface="Comic Sans MS" panose="030F0702030302020204" pitchFamily="66" charset="0"/>
                <a:ea typeface="Verdana" panose="020B0604030504040204" pitchFamily="34" charset="0"/>
                <a:cs typeface="Verdana" panose="020B0604030504040204" pitchFamily="34" charset="0"/>
              </a:rPr>
              <a:t>up</a:t>
            </a:r>
            <a:r>
              <a:rPr lang="fi-FI" sz="4500" b="1" dirty="0" smtClean="0">
                <a:latin typeface="Comic Sans MS" panose="030F0702030302020204" pitchFamily="66" charset="0"/>
                <a:ea typeface="Verdana" panose="020B0604030504040204" pitchFamily="34" charset="0"/>
                <a:cs typeface="Verdana" panose="020B0604030504040204" pitchFamily="34" charset="0"/>
              </a:rPr>
              <a:t> International </a:t>
            </a:r>
            <a:r>
              <a:rPr lang="fi-FI" sz="4500" b="1" dirty="0" err="1" smtClean="0">
                <a:latin typeface="Comic Sans MS" panose="030F0702030302020204" pitchFamily="66" charset="0"/>
                <a:ea typeface="Verdana" panose="020B0604030504040204" pitchFamily="34" charset="0"/>
                <a:cs typeface="Verdana" panose="020B0604030504040204" pitchFamily="34" charset="0"/>
              </a:rPr>
              <a:t>eLearning</a:t>
            </a:r>
            <a:r>
              <a:rPr lang="fi-FI" sz="4500" b="1" dirty="0" smtClean="0">
                <a:latin typeface="Comic Sans MS" panose="030F0702030302020204" pitchFamily="66" charset="0"/>
                <a:ea typeface="Verdana" panose="020B0604030504040204" pitchFamily="34" charset="0"/>
                <a:cs typeface="Verdana" panose="020B0604030504040204" pitchFamily="34" charset="0"/>
              </a:rPr>
              <a:t> </a:t>
            </a:r>
            <a:r>
              <a:rPr lang="fi-FI" sz="4500" b="1" dirty="0" err="1" smtClean="0">
                <a:latin typeface="Comic Sans MS" panose="030F0702030302020204" pitchFamily="66" charset="0"/>
                <a:ea typeface="Verdana" panose="020B0604030504040204" pitchFamily="34" charset="0"/>
                <a:cs typeface="Verdana" panose="020B0604030504040204" pitchFamily="34" charset="0"/>
              </a:rPr>
              <a:t>Entrepreneurship</a:t>
            </a:r>
            <a:r>
              <a:rPr lang="fi-FI" sz="4500" b="1" dirty="0" smtClean="0">
                <a:latin typeface="Comic Sans MS" panose="030F0702030302020204" pitchFamily="66" charset="0"/>
                <a:ea typeface="Verdana" panose="020B0604030504040204" pitchFamily="34" charset="0"/>
                <a:cs typeface="Verdana" panose="020B0604030504040204" pitchFamily="34" charset="0"/>
              </a:rPr>
              <a:t> </a:t>
            </a:r>
            <a:r>
              <a:rPr lang="fi-FI" sz="4500" b="1" dirty="0" err="1" smtClean="0">
                <a:latin typeface="Comic Sans MS" panose="030F0702030302020204" pitchFamily="66" charset="0"/>
                <a:ea typeface="Verdana" panose="020B0604030504040204" pitchFamily="34" charset="0"/>
                <a:cs typeface="Verdana" panose="020B0604030504040204" pitchFamily="34" charset="0"/>
              </a:rPr>
              <a:t>Platform</a:t>
            </a:r>
            <a:r>
              <a:rPr lang="fi-FI" sz="2000" b="1" dirty="0" smtClean="0">
                <a:latin typeface="Comic Sans MS" panose="030F0702030302020204" pitchFamily="66" charset="0"/>
                <a:ea typeface="Verdana" panose="020B0604030504040204" pitchFamily="34" charset="0"/>
                <a:cs typeface="Verdana" panose="020B0604030504040204" pitchFamily="34" charset="0"/>
              </a:rPr>
              <a:t/>
            </a:r>
            <a:br>
              <a:rPr lang="fi-FI" sz="2000" b="1" dirty="0" smtClean="0">
                <a:latin typeface="Comic Sans MS" panose="030F0702030302020204" pitchFamily="66" charset="0"/>
                <a:ea typeface="Verdana" panose="020B0604030504040204" pitchFamily="34" charset="0"/>
                <a:cs typeface="Verdana" panose="020B0604030504040204" pitchFamily="34" charset="0"/>
              </a:rPr>
            </a:br>
            <a:r>
              <a:rPr lang="fi-FI" sz="2000" b="1" dirty="0" smtClean="0">
                <a:latin typeface="Verdana" panose="020B0604030504040204" pitchFamily="34" charset="0"/>
                <a:ea typeface="Verdana" panose="020B0604030504040204" pitchFamily="34" charset="0"/>
                <a:cs typeface="Verdana" panose="020B0604030504040204" pitchFamily="34" charset="0"/>
              </a:rPr>
              <a:t/>
            </a:r>
            <a:br>
              <a:rPr lang="fi-FI" sz="2000" b="1" dirty="0" smtClean="0">
                <a:latin typeface="Verdana" panose="020B0604030504040204" pitchFamily="34" charset="0"/>
                <a:ea typeface="Verdana" panose="020B0604030504040204" pitchFamily="34" charset="0"/>
                <a:cs typeface="Verdana" panose="020B0604030504040204" pitchFamily="34" charset="0"/>
              </a:rPr>
            </a:br>
            <a:r>
              <a:rPr lang="fi-FI" sz="1400" dirty="0" smtClean="0">
                <a:latin typeface="Verdana" panose="020B0604030504040204" pitchFamily="34" charset="0"/>
                <a:ea typeface="Verdana" panose="020B0604030504040204" pitchFamily="34" charset="0"/>
                <a:cs typeface="Verdana" panose="020B0604030504040204" pitchFamily="34" charset="0"/>
              </a:rPr>
              <a:t>Helmi Business &amp; Travel College - Markus Oedewald, Minna Jalonen, </a:t>
            </a:r>
            <a:r>
              <a:rPr lang="fi-FI" sz="1400" dirty="0" err="1" smtClean="0">
                <a:latin typeface="Verdana" panose="020B0604030504040204" pitchFamily="34" charset="0"/>
                <a:ea typeface="Verdana" panose="020B0604030504040204" pitchFamily="34" charset="0"/>
                <a:cs typeface="Verdana" panose="020B0604030504040204" pitchFamily="34" charset="0"/>
              </a:rPr>
              <a:t>Leni</a:t>
            </a:r>
            <a:r>
              <a:rPr lang="fi-FI" sz="1400" dirty="0" smtClean="0">
                <a:latin typeface="Verdana" panose="020B0604030504040204" pitchFamily="34" charset="0"/>
                <a:ea typeface="Verdana" panose="020B0604030504040204" pitchFamily="34" charset="0"/>
                <a:cs typeface="Verdana" panose="020B0604030504040204" pitchFamily="34" charset="0"/>
              </a:rPr>
              <a:t> </a:t>
            </a:r>
            <a:r>
              <a:rPr lang="fi-FI" sz="1400" dirty="0" err="1" smtClean="0">
                <a:latin typeface="Verdana" panose="020B0604030504040204" pitchFamily="34" charset="0"/>
                <a:ea typeface="Verdana" panose="020B0604030504040204" pitchFamily="34" charset="0"/>
                <a:cs typeface="Verdana" panose="020B0604030504040204" pitchFamily="34" charset="0"/>
              </a:rPr>
              <a:t>Palminkoski-Pihlamo</a:t>
            </a:r>
            <a:endParaRPr lang="fi-FI" sz="1400" dirty="0">
              <a:latin typeface="Verdana" panose="020B0604030504040204" pitchFamily="34" charset="0"/>
              <a:ea typeface="Verdana" panose="020B0604030504040204" pitchFamily="34" charset="0"/>
              <a:cs typeface="Verdana" panose="020B0604030504040204" pitchFamily="34" charset="0"/>
            </a:endParaRPr>
          </a:p>
        </p:txBody>
      </p:sp>
      <p:sp>
        <p:nvSpPr>
          <p:cNvPr id="7" name="Suorakulmio 6"/>
          <p:cNvSpPr/>
          <p:nvPr/>
        </p:nvSpPr>
        <p:spPr>
          <a:xfrm>
            <a:off x="0" y="4741333"/>
            <a:ext cx="12192000" cy="21166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p:cNvPicPr>
            <a:picLocks noChangeAspect="1"/>
          </p:cNvPicPr>
          <p:nvPr/>
        </p:nvPicPr>
        <p:blipFill>
          <a:blip r:embed="rId2"/>
          <a:stretch>
            <a:fillRect/>
          </a:stretch>
        </p:blipFill>
        <p:spPr>
          <a:xfrm>
            <a:off x="4428399" y="4817888"/>
            <a:ext cx="1176945" cy="556005"/>
          </a:xfrm>
          <a:prstGeom prst="rect">
            <a:avLst/>
          </a:prstGeom>
        </p:spPr>
      </p:pic>
      <p:pic>
        <p:nvPicPr>
          <p:cNvPr id="10" name="Kuva 9"/>
          <p:cNvPicPr>
            <a:picLocks noChangeAspect="1"/>
          </p:cNvPicPr>
          <p:nvPr/>
        </p:nvPicPr>
        <p:blipFill>
          <a:blip r:embed="rId3"/>
          <a:stretch>
            <a:fillRect/>
          </a:stretch>
        </p:blipFill>
        <p:spPr>
          <a:xfrm>
            <a:off x="123678" y="6084947"/>
            <a:ext cx="1856750" cy="611082"/>
          </a:xfrm>
          <a:prstGeom prst="rect">
            <a:avLst/>
          </a:prstGeom>
        </p:spPr>
      </p:pic>
      <p:pic>
        <p:nvPicPr>
          <p:cNvPr id="11" name="Kuva 10"/>
          <p:cNvPicPr>
            <a:picLocks noChangeAspect="1"/>
          </p:cNvPicPr>
          <p:nvPr/>
        </p:nvPicPr>
        <p:blipFill>
          <a:blip r:embed="rId4"/>
          <a:stretch>
            <a:fillRect/>
          </a:stretch>
        </p:blipFill>
        <p:spPr>
          <a:xfrm>
            <a:off x="8534172" y="4938559"/>
            <a:ext cx="1451800" cy="747340"/>
          </a:xfrm>
          <a:prstGeom prst="rect">
            <a:avLst/>
          </a:prstGeom>
        </p:spPr>
      </p:pic>
      <p:pic>
        <p:nvPicPr>
          <p:cNvPr id="12" name="Kuva 11"/>
          <p:cNvPicPr>
            <a:picLocks noChangeAspect="1"/>
          </p:cNvPicPr>
          <p:nvPr/>
        </p:nvPicPr>
        <p:blipFill>
          <a:blip r:embed="rId5"/>
          <a:stretch>
            <a:fillRect/>
          </a:stretch>
        </p:blipFill>
        <p:spPr>
          <a:xfrm>
            <a:off x="1527194" y="5452655"/>
            <a:ext cx="1260277" cy="486594"/>
          </a:xfrm>
          <a:prstGeom prst="rect">
            <a:avLst/>
          </a:prstGeom>
        </p:spPr>
      </p:pic>
      <p:pic>
        <p:nvPicPr>
          <p:cNvPr id="13" name="Kuva 12"/>
          <p:cNvPicPr>
            <a:picLocks noChangeAspect="1"/>
          </p:cNvPicPr>
          <p:nvPr/>
        </p:nvPicPr>
        <p:blipFill>
          <a:blip r:embed="rId6"/>
          <a:stretch>
            <a:fillRect/>
          </a:stretch>
        </p:blipFill>
        <p:spPr>
          <a:xfrm>
            <a:off x="4428399" y="5486442"/>
            <a:ext cx="2547986" cy="561252"/>
          </a:xfrm>
          <a:prstGeom prst="rect">
            <a:avLst/>
          </a:prstGeom>
        </p:spPr>
      </p:pic>
      <p:pic>
        <p:nvPicPr>
          <p:cNvPr id="14" name="Kuva 13"/>
          <p:cNvPicPr>
            <a:picLocks noChangeAspect="1"/>
          </p:cNvPicPr>
          <p:nvPr/>
        </p:nvPicPr>
        <p:blipFill>
          <a:blip r:embed="rId7"/>
          <a:stretch>
            <a:fillRect/>
          </a:stretch>
        </p:blipFill>
        <p:spPr>
          <a:xfrm>
            <a:off x="5730066" y="4808156"/>
            <a:ext cx="1838646" cy="565737"/>
          </a:xfrm>
          <a:prstGeom prst="rect">
            <a:avLst/>
          </a:prstGeom>
        </p:spPr>
      </p:pic>
      <p:pic>
        <p:nvPicPr>
          <p:cNvPr id="3" name="Kuv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7" y="4773632"/>
            <a:ext cx="1969742" cy="637138"/>
          </a:xfrm>
          <a:prstGeom prst="rect">
            <a:avLst/>
          </a:prstGeom>
        </p:spPr>
      </p:pic>
      <p:pic>
        <p:nvPicPr>
          <p:cNvPr id="1026" name="Kuva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2004" y="5871166"/>
            <a:ext cx="1044554" cy="8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Kuva 2" descr="image0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6055" y="4871779"/>
            <a:ext cx="2256669" cy="3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Kuva 3" descr="image0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8616" y="6269207"/>
            <a:ext cx="2353568" cy="3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Kuva 4" descr="image0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7540" y="5056243"/>
            <a:ext cx="1454499" cy="6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Kuva 5" descr="image0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99726" y="6058169"/>
            <a:ext cx="1470906" cy="63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p:cNvPicPr>
            <a:picLocks noChangeAspect="1"/>
          </p:cNvPicPr>
          <p:nvPr/>
        </p:nvPicPr>
        <p:blipFill>
          <a:blip r:embed="rId14"/>
          <a:stretch>
            <a:fillRect/>
          </a:stretch>
        </p:blipFill>
        <p:spPr>
          <a:xfrm>
            <a:off x="0" y="-7448"/>
            <a:ext cx="2787471" cy="1375234"/>
          </a:xfrm>
          <a:prstGeom prst="rect">
            <a:avLst/>
          </a:prstGeom>
        </p:spPr>
      </p:pic>
      <p:pic>
        <p:nvPicPr>
          <p:cNvPr id="18" name="Kuva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400000">
            <a:off x="8036228" y="585561"/>
            <a:ext cx="4749453" cy="3562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877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3233" y="365195"/>
            <a:ext cx="10772775" cy="817208"/>
          </a:xfrm>
        </p:spPr>
        <p:txBody>
          <a:bodyPr>
            <a:normAutofit/>
          </a:bodyPr>
          <a:lstStyle/>
          <a:p>
            <a:r>
              <a:rPr lang="fi-FI" sz="4800" b="1" dirty="0" smtClean="0">
                <a:latin typeface="Comic Sans MS" panose="030F0702030302020204" pitchFamily="66" charset="0"/>
              </a:rPr>
              <a:t>Main </a:t>
            </a:r>
            <a:r>
              <a:rPr lang="fi-FI" sz="4800" b="1" dirty="0" err="1" smtClean="0">
                <a:latin typeface="Comic Sans MS" panose="030F0702030302020204" pitchFamily="66" charset="0"/>
              </a:rPr>
              <a:t>objectives</a:t>
            </a:r>
            <a:r>
              <a:rPr lang="fi-FI" sz="4800" b="1" dirty="0" smtClean="0">
                <a:latin typeface="Comic Sans MS" panose="030F0702030302020204" pitchFamily="66" charset="0"/>
              </a:rPr>
              <a:t> </a:t>
            </a:r>
            <a:endParaRPr lang="fi-FI" sz="4800" b="1" dirty="0">
              <a:latin typeface="Comic Sans MS" panose="030F0702030302020204" pitchFamily="66" charset="0"/>
            </a:endParaRPr>
          </a:p>
        </p:txBody>
      </p:sp>
      <p:sp>
        <p:nvSpPr>
          <p:cNvPr id="3" name="Sisällön paikkamerkki 2"/>
          <p:cNvSpPr>
            <a:spLocks noGrp="1"/>
          </p:cNvSpPr>
          <p:nvPr>
            <p:ph idx="1"/>
          </p:nvPr>
        </p:nvSpPr>
        <p:spPr>
          <a:xfrm>
            <a:off x="403233" y="1653989"/>
            <a:ext cx="7122638" cy="4298689"/>
          </a:xfrm>
        </p:spPr>
        <p:txBody>
          <a:bodyPr>
            <a:noAutofit/>
          </a:bodyPr>
          <a:lstStyle/>
          <a:p>
            <a:r>
              <a:rPr lang="en-US" sz="14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1</a:t>
            </a:r>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 CREATE a new international, inspiring, practical and DIGITAL </a:t>
            </a:r>
            <a:r>
              <a:rPr lang="en-US" sz="1400" b="1" dirty="0" err="1">
                <a:solidFill>
                  <a:schemeClr val="accent1"/>
                </a:solidFill>
                <a:latin typeface="Comic Sans MS" panose="030F0702030302020204" pitchFamily="66" charset="0"/>
                <a:ea typeface="Verdana" panose="020B0604030504040204" pitchFamily="34" charset="0"/>
                <a:cs typeface="Verdana" panose="020B0604030504040204" pitchFamily="34" charset="0"/>
              </a:rPr>
              <a:t>eLEARNING</a:t>
            </a:r>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 ORIENTED PEDAGOGICAL MODEL - </a:t>
            </a:r>
            <a:r>
              <a:rPr lang="en-US" sz="1400" b="1" dirty="0" err="1">
                <a:solidFill>
                  <a:schemeClr val="accent1"/>
                </a:solidFill>
                <a:latin typeface="Comic Sans MS" panose="030F0702030302020204" pitchFamily="66" charset="0"/>
                <a:ea typeface="Verdana" panose="020B0604030504040204" pitchFamily="34" charset="0"/>
                <a:cs typeface="Verdana" panose="020B0604030504040204" pitchFamily="34" charset="0"/>
              </a:rPr>
              <a:t>eLEARNING</a:t>
            </a:r>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 WITH POP UP COMPANY MODULE</a:t>
            </a:r>
            <a:r>
              <a:rPr lang="en-US" sz="1400" dirty="0">
                <a:solidFill>
                  <a:schemeClr val="accent1"/>
                </a:solidFill>
                <a:latin typeface="Comic Sans MS" panose="030F0702030302020204" pitchFamily="66" charset="0"/>
                <a:ea typeface="Verdana" panose="020B0604030504040204" pitchFamily="34" charset="0"/>
                <a:cs typeface="Verdana" panose="020B0604030504040204" pitchFamily="34" charset="0"/>
              </a:rPr>
              <a:t> - in English to learn entrepreneurship in vocational education </a:t>
            </a:r>
          </a:p>
          <a:p>
            <a:pPr lvl="1"/>
            <a:r>
              <a:rPr lang="en-US" sz="1400" dirty="0">
                <a:solidFill>
                  <a:schemeClr val="tx2"/>
                </a:solidFill>
                <a:latin typeface="Comic Sans MS" panose="030F0702030302020204" pitchFamily="66" charset="0"/>
                <a:ea typeface="Verdana" panose="020B0604030504040204" pitchFamily="34" charset="0"/>
                <a:cs typeface="Verdana" panose="020B0604030504040204" pitchFamily="34" charset="0"/>
              </a:rPr>
              <a:t>a. study entrepreneurship (15 ECTS) in English by new eLearning model</a:t>
            </a:r>
          </a:p>
          <a:p>
            <a:pPr lvl="1"/>
            <a:r>
              <a:rPr lang="en-US" sz="1400" dirty="0">
                <a:solidFill>
                  <a:schemeClr val="tx2"/>
                </a:solidFill>
                <a:latin typeface="Comic Sans MS" panose="030F0702030302020204" pitchFamily="66" charset="0"/>
                <a:ea typeface="Verdana" panose="020B0604030504040204" pitchFamily="34" charset="0"/>
                <a:cs typeface="Verdana" panose="020B0604030504040204" pitchFamily="34" charset="0"/>
              </a:rPr>
              <a:t>b. establish a real Street food pop up restaurant with colleague students from participating countries</a:t>
            </a:r>
          </a:p>
          <a:p>
            <a:pPr lvl="1"/>
            <a:r>
              <a:rPr lang="en-US" sz="1400" dirty="0">
                <a:solidFill>
                  <a:schemeClr val="tx2"/>
                </a:solidFill>
                <a:latin typeface="Comic Sans MS" panose="030F0702030302020204" pitchFamily="66" charset="0"/>
                <a:ea typeface="Verdana" panose="020B0604030504040204" pitchFamily="34" charset="0"/>
                <a:cs typeface="Verdana" panose="020B0604030504040204" pitchFamily="34" charset="0"/>
              </a:rPr>
              <a:t>c. restaurant entrepreneurs coach students </a:t>
            </a:r>
          </a:p>
          <a:p>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2) CREATE A REAL Street food pop up restaurant in Finland, Spain, Italy and Latvia</a:t>
            </a:r>
            <a:r>
              <a:rPr lang="en-US" sz="1400" dirty="0">
                <a:solidFill>
                  <a:schemeClr val="tx2"/>
                </a:solidFill>
                <a:latin typeface="Comic Sans MS" panose="030F0702030302020204" pitchFamily="66" charset="0"/>
                <a:ea typeface="Verdana" panose="020B0604030504040204" pitchFamily="34" charset="0"/>
                <a:cs typeface="Verdana" panose="020B0604030504040204" pitchFamily="34" charset="0"/>
              </a:rPr>
              <a:t>.</a:t>
            </a:r>
          </a:p>
          <a:p>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3) UNITE European vocational curriculums of participating schools (Finland, Spain, Italy, Latvia) with international Working as Entrepreneur module (15 ECTS).</a:t>
            </a:r>
          </a:p>
          <a:p>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4) DISSEMINATE </a:t>
            </a:r>
            <a:r>
              <a:rPr lang="en-US" sz="14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a new </a:t>
            </a:r>
            <a:r>
              <a:rPr lang="en-US" sz="14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PEDAGOGICAL MODEL TO STUDY ENTREPRENEURSHIP to new countries outside Europe </a:t>
            </a:r>
            <a:r>
              <a:rPr lang="en-US" sz="1400" dirty="0">
                <a:solidFill>
                  <a:schemeClr val="accent1"/>
                </a:solidFill>
                <a:latin typeface="Comic Sans MS" panose="030F0702030302020204" pitchFamily="66" charset="0"/>
                <a:ea typeface="Verdana" panose="020B0604030504040204" pitchFamily="34" charset="0"/>
                <a:cs typeface="Verdana" panose="020B0604030504040204" pitchFamily="34" charset="0"/>
              </a:rPr>
              <a:t>(incl. e.g. </a:t>
            </a:r>
            <a:r>
              <a:rPr lang="en-US" sz="1400" dirty="0" err="1">
                <a:solidFill>
                  <a:schemeClr val="accent1"/>
                </a:solidFill>
                <a:latin typeface="Comic Sans MS" panose="030F0702030302020204" pitchFamily="66" charset="0"/>
                <a:ea typeface="Verdana" panose="020B0604030504040204" pitchFamily="34" charset="0"/>
                <a:cs typeface="Verdana" panose="020B0604030504040204" pitchFamily="34" charset="0"/>
              </a:rPr>
              <a:t>Jordania</a:t>
            </a:r>
            <a:r>
              <a:rPr lang="en-US" sz="1400" dirty="0">
                <a:solidFill>
                  <a:schemeClr val="accent1"/>
                </a:solidFill>
                <a:latin typeface="Comic Sans MS" panose="030F0702030302020204" pitchFamily="66" charset="0"/>
                <a:ea typeface="Verdana" panose="020B0604030504040204" pitchFamily="34" charset="0"/>
                <a:cs typeface="Verdana" panose="020B0604030504040204" pitchFamily="34" charset="0"/>
              </a:rPr>
              <a:t>) with the use of filming the whole concept and inviting observers to pop up restaurants.</a:t>
            </a:r>
          </a:p>
          <a:p>
            <a:endParaRPr lang="en-US" sz="14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r>
              <a:rPr lang="en-US" sz="14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As </a:t>
            </a:r>
            <a:r>
              <a:rPr lang="en-US" sz="1400" dirty="0">
                <a:solidFill>
                  <a:schemeClr val="tx2"/>
                </a:solidFill>
                <a:latin typeface="Comic Sans MS" panose="030F0702030302020204" pitchFamily="66" charset="0"/>
                <a:ea typeface="Verdana" panose="020B0604030504040204" pitchFamily="34" charset="0"/>
                <a:cs typeface="Verdana" panose="020B0604030504040204" pitchFamily="34" charset="0"/>
              </a:rPr>
              <a:t>a broader objective this project will impact also to entrepreneurship education and establishing new sustainable companies especially in third world countries as we hope to able to export European entrepreneur education with this new model.</a:t>
            </a:r>
            <a:endParaRPr lang="en-US" sz="14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24" y="9522"/>
            <a:ext cx="3919076" cy="2939308"/>
          </a:xfrm>
          <a:prstGeom prst="rect">
            <a:avLst/>
          </a:prstGeom>
          <a:ln>
            <a:noFill/>
          </a:ln>
          <a:effectLst>
            <a:outerShdw blurRad="292100" dist="139700" dir="2700000" algn="tl" rotWithShape="0">
              <a:srgbClr val="333333">
                <a:alpha val="65000"/>
              </a:srgbClr>
            </a:outerShdw>
          </a:effectLst>
        </p:spPr>
      </p:pic>
      <p:grpSp>
        <p:nvGrpSpPr>
          <p:cNvPr id="7" name="Ryhmä 6"/>
          <p:cNvGrpSpPr/>
          <p:nvPr/>
        </p:nvGrpSpPr>
        <p:grpSpPr>
          <a:xfrm>
            <a:off x="8035434" y="2987998"/>
            <a:ext cx="4156566" cy="3800778"/>
            <a:chOff x="8035434" y="2987998"/>
            <a:chExt cx="4156566" cy="3800778"/>
          </a:xfrm>
        </p:grpSpPr>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434" y="2989875"/>
              <a:ext cx="1627180" cy="526332"/>
            </a:xfrm>
            <a:prstGeom prst="rect">
              <a:avLst/>
            </a:prstGeom>
          </p:spPr>
        </p:pic>
        <p:pic>
          <p:nvPicPr>
            <p:cNvPr id="9" name="Kuva 8"/>
            <p:cNvPicPr>
              <a:picLocks noChangeAspect="1"/>
            </p:cNvPicPr>
            <p:nvPr/>
          </p:nvPicPr>
          <p:blipFill>
            <a:blip r:embed="rId4"/>
            <a:stretch>
              <a:fillRect/>
            </a:stretch>
          </p:blipFill>
          <p:spPr>
            <a:xfrm>
              <a:off x="9655931" y="2987998"/>
              <a:ext cx="1200000" cy="566897"/>
            </a:xfrm>
            <a:prstGeom prst="rect">
              <a:avLst/>
            </a:prstGeom>
          </p:spPr>
        </p:pic>
        <p:pic>
          <p:nvPicPr>
            <p:cNvPr id="10" name="Kuva 9"/>
            <p:cNvPicPr>
              <a:picLocks noChangeAspect="1"/>
            </p:cNvPicPr>
            <p:nvPr/>
          </p:nvPicPr>
          <p:blipFill>
            <a:blip r:embed="rId5"/>
            <a:stretch>
              <a:fillRect/>
            </a:stretch>
          </p:blipFill>
          <p:spPr>
            <a:xfrm>
              <a:off x="8112847" y="3589803"/>
              <a:ext cx="1472354" cy="484572"/>
            </a:xfrm>
            <a:prstGeom prst="rect">
              <a:avLst/>
            </a:prstGeom>
          </p:spPr>
        </p:pic>
        <p:pic>
          <p:nvPicPr>
            <p:cNvPr id="11" name="Kuva 10"/>
            <p:cNvPicPr>
              <a:picLocks noChangeAspect="1"/>
            </p:cNvPicPr>
            <p:nvPr/>
          </p:nvPicPr>
          <p:blipFill>
            <a:blip r:embed="rId6"/>
            <a:stretch>
              <a:fillRect/>
            </a:stretch>
          </p:blipFill>
          <p:spPr>
            <a:xfrm>
              <a:off x="9585201" y="3550766"/>
              <a:ext cx="1311626" cy="506420"/>
            </a:xfrm>
            <a:prstGeom prst="rect">
              <a:avLst/>
            </a:prstGeom>
          </p:spPr>
        </p:pic>
        <p:pic>
          <p:nvPicPr>
            <p:cNvPr id="12" name="Kuva 11"/>
            <p:cNvPicPr>
              <a:picLocks noChangeAspect="1"/>
            </p:cNvPicPr>
            <p:nvPr/>
          </p:nvPicPr>
          <p:blipFill>
            <a:blip r:embed="rId7"/>
            <a:stretch>
              <a:fillRect/>
            </a:stretch>
          </p:blipFill>
          <p:spPr>
            <a:xfrm>
              <a:off x="8193798" y="4456572"/>
              <a:ext cx="2703030" cy="595404"/>
            </a:xfrm>
            <a:prstGeom prst="rect">
              <a:avLst/>
            </a:prstGeom>
          </p:spPr>
        </p:pic>
        <p:pic>
          <p:nvPicPr>
            <p:cNvPr id="13" name="Kuva 12"/>
            <p:cNvPicPr>
              <a:picLocks noChangeAspect="1"/>
            </p:cNvPicPr>
            <p:nvPr/>
          </p:nvPicPr>
          <p:blipFill>
            <a:blip r:embed="rId8"/>
            <a:stretch>
              <a:fillRect/>
            </a:stretch>
          </p:blipFill>
          <p:spPr>
            <a:xfrm>
              <a:off x="8193798" y="5051976"/>
              <a:ext cx="2163606" cy="665725"/>
            </a:xfrm>
            <a:prstGeom prst="rect">
              <a:avLst/>
            </a:prstGeom>
          </p:spPr>
        </p:pic>
        <p:pic>
          <p:nvPicPr>
            <p:cNvPr id="14" name="Kuva 13"/>
            <p:cNvPicPr>
              <a:picLocks noChangeAspect="1"/>
            </p:cNvPicPr>
            <p:nvPr/>
          </p:nvPicPr>
          <p:blipFill>
            <a:blip r:embed="rId9"/>
            <a:stretch>
              <a:fillRect/>
            </a:stretch>
          </p:blipFill>
          <p:spPr>
            <a:xfrm>
              <a:off x="10852315" y="2997846"/>
              <a:ext cx="1094822" cy="563579"/>
            </a:xfrm>
            <a:prstGeom prst="rect">
              <a:avLst/>
            </a:prstGeom>
          </p:spPr>
        </p:pic>
        <p:pic>
          <p:nvPicPr>
            <p:cNvPr id="15" name="Kuva 3" descr="image0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4051" y="4089114"/>
              <a:ext cx="2353568" cy="3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uva 1" descr="image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48363" y="3571273"/>
              <a:ext cx="1044554" cy="8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uva 2" descr="image0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0950" y="5762979"/>
              <a:ext cx="2256669" cy="3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Kuva 4" descr="image0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97540" y="5056243"/>
              <a:ext cx="1454499" cy="6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uva 5" descr="image0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4106" y="4474789"/>
              <a:ext cx="1154617" cy="5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Kuva 19"/>
            <p:cNvPicPr>
              <a:picLocks noChangeAspect="1"/>
            </p:cNvPicPr>
            <p:nvPr/>
          </p:nvPicPr>
          <p:blipFill>
            <a:blip r:embed="rId15"/>
            <a:stretch>
              <a:fillRect/>
            </a:stretch>
          </p:blipFill>
          <p:spPr>
            <a:xfrm>
              <a:off x="10429981" y="5919461"/>
              <a:ext cx="1762019" cy="869315"/>
            </a:xfrm>
            <a:prstGeom prst="rect">
              <a:avLst/>
            </a:prstGeom>
          </p:spPr>
        </p:pic>
      </p:grpSp>
    </p:spTree>
    <p:extLst>
      <p:ext uri="{BB962C8B-B14F-4D97-AF65-F5344CB8AC3E}">
        <p14:creationId xmlns:p14="http://schemas.microsoft.com/office/powerpoint/2010/main" val="24420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991" y="-229505"/>
            <a:ext cx="4617881" cy="3616715"/>
          </a:xfrm>
          <a:prstGeom prst="rect">
            <a:avLst/>
          </a:prstGeom>
        </p:spPr>
      </p:pic>
      <p:sp>
        <p:nvSpPr>
          <p:cNvPr id="2" name="Otsikko 1"/>
          <p:cNvSpPr>
            <a:spLocks noGrp="1"/>
          </p:cNvSpPr>
          <p:nvPr>
            <p:ph type="title"/>
          </p:nvPr>
        </p:nvSpPr>
        <p:spPr>
          <a:xfrm>
            <a:off x="175588" y="93133"/>
            <a:ext cx="10772775" cy="794763"/>
          </a:xfrm>
        </p:spPr>
        <p:txBody>
          <a:bodyPr>
            <a:normAutofit/>
          </a:bodyPr>
          <a:lstStyle/>
          <a:p>
            <a:r>
              <a:rPr lang="fi-FI" sz="4800" b="1" dirty="0" smtClean="0">
                <a:latin typeface="Comic Sans MS" panose="030F0702030302020204" pitchFamily="66" charset="0"/>
                <a:ea typeface="Verdana" panose="020B0604030504040204" pitchFamily="34" charset="0"/>
                <a:cs typeface="Verdana" panose="020B0604030504040204" pitchFamily="34" charset="0"/>
              </a:rPr>
              <a:t>Main idea of </a:t>
            </a:r>
            <a:r>
              <a:rPr lang="fi-FI" sz="4800" b="1" dirty="0" err="1" smtClean="0">
                <a:latin typeface="Comic Sans MS" panose="030F0702030302020204" pitchFamily="66" charset="0"/>
                <a:ea typeface="Verdana" panose="020B0604030504040204" pitchFamily="34" charset="0"/>
                <a:cs typeface="Verdana" panose="020B0604030504040204" pitchFamily="34" charset="0"/>
              </a:rPr>
              <a:t>the</a:t>
            </a:r>
            <a:r>
              <a:rPr lang="fi-FI" sz="4800" b="1" dirty="0" smtClean="0">
                <a:latin typeface="Comic Sans MS" panose="030F0702030302020204" pitchFamily="66" charset="0"/>
                <a:ea typeface="Verdana" panose="020B0604030504040204" pitchFamily="34" charset="0"/>
                <a:cs typeface="Verdana" panose="020B0604030504040204" pitchFamily="34" charset="0"/>
              </a:rPr>
              <a:t> </a:t>
            </a:r>
            <a:r>
              <a:rPr lang="fi-FI" sz="4800" b="1" dirty="0" err="1" smtClean="0">
                <a:latin typeface="Comic Sans MS" panose="030F0702030302020204" pitchFamily="66" charset="0"/>
                <a:ea typeface="Verdana" panose="020B0604030504040204" pitchFamily="34" charset="0"/>
                <a:cs typeface="Verdana" panose="020B0604030504040204" pitchFamily="34" charset="0"/>
              </a:rPr>
              <a:t>project</a:t>
            </a:r>
            <a:endParaRPr lang="fi-FI" sz="4800" b="1" dirty="0">
              <a:latin typeface="Comic Sans MS" panose="030F0702030302020204" pitchFamily="66" charset="0"/>
              <a:ea typeface="Verdana" panose="020B0604030504040204" pitchFamily="34" charset="0"/>
              <a:cs typeface="Verdana" panose="020B0604030504040204" pitchFamily="34" charset="0"/>
            </a:endParaRPr>
          </a:p>
        </p:txBody>
      </p:sp>
      <p:sp>
        <p:nvSpPr>
          <p:cNvPr id="3" name="Sisällön paikkamerkki 2"/>
          <p:cNvSpPr>
            <a:spLocks noGrp="1"/>
          </p:cNvSpPr>
          <p:nvPr>
            <p:ph idx="1"/>
          </p:nvPr>
        </p:nvSpPr>
        <p:spPr>
          <a:xfrm>
            <a:off x="175588" y="779929"/>
            <a:ext cx="7818950" cy="6008847"/>
          </a:xfrm>
        </p:spPr>
        <p:txBody>
          <a:bodyPr>
            <a:noAutofit/>
          </a:bodyPr>
          <a:lstStyle/>
          <a:p>
            <a:pPr>
              <a:lnSpc>
                <a:spcPct val="100000"/>
              </a:lnSpc>
              <a:spcBef>
                <a:spcPts val="0"/>
              </a:spcBef>
            </a:pP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During </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this project students will become experts in entrepreneurship by creating 4 different street food pop up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restaurants (open 2 days) </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in 4 different countries (= 4 WORKSHOPS/Street food pop up restaurants).</a:t>
            </a:r>
          </a:p>
          <a:p>
            <a:pPr>
              <a:lnSpc>
                <a:spcPct val="100000"/>
              </a:lnSpc>
              <a:spcBef>
                <a:spcPts val="0"/>
              </a:spcBef>
            </a:pPr>
            <a:endPar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endParaRPr>
          </a:p>
          <a:p>
            <a:pPr>
              <a:lnSpc>
                <a:spcPct val="100000"/>
              </a:lnSpc>
              <a:spcBef>
                <a:spcPts val="0"/>
              </a:spcBef>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STEP1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 PLAN </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With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eLEARNING</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MODEL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approx. 25 </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students of 4 countries will create in 2-3 months a STREET FOOD POP UP RESTAURANT BUSINESS PLAN incl.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e.g</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means of competition, name, pay attention to local legal issues, learn cultural communication. </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This eLearning model include guidance of students by teachers and restaurant entrepreneurs.</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Business students focus especially on creating business plan and marketing and restaurant services students will put especially effort into creating a menu, order food etc.</a:t>
            </a:r>
          </a:p>
          <a:p>
            <a:pPr>
              <a:lnSpc>
                <a:spcPct val="100000"/>
              </a:lnSpc>
              <a:spcBef>
                <a:spcPts val="0"/>
              </a:spcBef>
            </a:pPr>
            <a:endParaRPr lang="en-US" sz="1200" b="1" dirty="0" smtClean="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a:lnSpc>
                <a:spcPct val="100000"/>
              </a:lnSpc>
              <a:spcBef>
                <a:spcPts val="0"/>
              </a:spcBef>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STEP2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 ESTABLISH AND FILM </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Students will in practice ESTABLISH AND RUN THEIR STREET FOOD POP UP RESTAURANT for 2 days in foreign country (WORKSHOP1 first restaurant in Finland with Finnish Street food cuisine). </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Finnish restaurant entrepreneur and teachers will coach students in their pop up restaurant.</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Restaurant services students will take care of cooking and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waitering</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and business students of marketing, filming the whole concept and helping in general. </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After vocational skills demonstration all the students of 4 countries get 15 ECTS to their studies for passing Working as a entrepreneur module.</a:t>
            </a:r>
          </a:p>
          <a:p>
            <a:pPr>
              <a:lnSpc>
                <a:spcPct val="100000"/>
              </a:lnSpc>
              <a:spcBef>
                <a:spcPts val="0"/>
              </a:spcBef>
            </a:pPr>
            <a:endParaRPr lang="en-US" sz="1200" b="1" dirty="0" smtClean="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a:lnSpc>
                <a:spcPct val="100000"/>
              </a:lnSpc>
              <a:spcBef>
                <a:spcPts val="0"/>
              </a:spcBef>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STEP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3-8 - ESTABLISH AND DISSEMINATE</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This same concept will be done in Spain (WORKSHOP2), Latvia (WORKSHOP3) and Italy (WORKSHOP4).</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During the last two WORKSHOPS in Latvia and Italy also participants from outside Europe will  be invited into WORKSHOPS as observers on the spot or through internet as the whole concept will be broadcasted online through internet.</a:t>
            </a:r>
          </a:p>
          <a:p>
            <a:pPr>
              <a:lnSpc>
                <a:spcPct val="100000"/>
              </a:lnSpc>
              <a:spcBef>
                <a:spcPts val="0"/>
              </a:spcBef>
            </a:pPr>
            <a:endParaRPr lang="en-US" sz="1200" b="1" dirty="0" smtClean="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a:lnSpc>
                <a:spcPct val="100000"/>
              </a:lnSpc>
              <a:spcBef>
                <a:spcPts val="0"/>
              </a:spcBef>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STEP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9 –DISSEMINATE MORE</a:t>
            </a:r>
          </a:p>
          <a:p>
            <a:pPr>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The film - TOGETHER WE CAN –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eLEARN</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HOW TO CREATE A INTERNATIONAL COMPANY - will be published by the last spring of the project (1-6/2018) and disseminated through social media to all over the world in order to export European entrepreneur education.</a:t>
            </a:r>
          </a:p>
          <a:p>
            <a:endParaRPr lang="fi-FI" sz="15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 name="Ryhmä 5"/>
          <p:cNvGrpSpPr/>
          <p:nvPr/>
        </p:nvGrpSpPr>
        <p:grpSpPr>
          <a:xfrm>
            <a:off x="8035434" y="2987998"/>
            <a:ext cx="4156566" cy="3800778"/>
            <a:chOff x="8035434" y="2987998"/>
            <a:chExt cx="4156566" cy="3800778"/>
          </a:xfrm>
        </p:grpSpPr>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434" y="2989875"/>
              <a:ext cx="1627180" cy="526332"/>
            </a:xfrm>
            <a:prstGeom prst="rect">
              <a:avLst/>
            </a:prstGeom>
          </p:spPr>
        </p:pic>
        <p:pic>
          <p:nvPicPr>
            <p:cNvPr id="9" name="Kuva 8"/>
            <p:cNvPicPr>
              <a:picLocks noChangeAspect="1"/>
            </p:cNvPicPr>
            <p:nvPr/>
          </p:nvPicPr>
          <p:blipFill>
            <a:blip r:embed="rId5"/>
            <a:stretch>
              <a:fillRect/>
            </a:stretch>
          </p:blipFill>
          <p:spPr>
            <a:xfrm>
              <a:off x="9655931" y="2987998"/>
              <a:ext cx="1200000" cy="566897"/>
            </a:xfrm>
            <a:prstGeom prst="rect">
              <a:avLst/>
            </a:prstGeom>
          </p:spPr>
        </p:pic>
        <p:pic>
          <p:nvPicPr>
            <p:cNvPr id="10" name="Kuva 9"/>
            <p:cNvPicPr>
              <a:picLocks noChangeAspect="1"/>
            </p:cNvPicPr>
            <p:nvPr/>
          </p:nvPicPr>
          <p:blipFill>
            <a:blip r:embed="rId6"/>
            <a:stretch>
              <a:fillRect/>
            </a:stretch>
          </p:blipFill>
          <p:spPr>
            <a:xfrm>
              <a:off x="8112847" y="3589803"/>
              <a:ext cx="1472354" cy="484572"/>
            </a:xfrm>
            <a:prstGeom prst="rect">
              <a:avLst/>
            </a:prstGeom>
          </p:spPr>
        </p:pic>
        <p:pic>
          <p:nvPicPr>
            <p:cNvPr id="11" name="Kuva 10"/>
            <p:cNvPicPr>
              <a:picLocks noChangeAspect="1"/>
            </p:cNvPicPr>
            <p:nvPr/>
          </p:nvPicPr>
          <p:blipFill>
            <a:blip r:embed="rId7"/>
            <a:stretch>
              <a:fillRect/>
            </a:stretch>
          </p:blipFill>
          <p:spPr>
            <a:xfrm>
              <a:off x="9585201" y="3550766"/>
              <a:ext cx="1311626" cy="506420"/>
            </a:xfrm>
            <a:prstGeom prst="rect">
              <a:avLst/>
            </a:prstGeom>
          </p:spPr>
        </p:pic>
        <p:pic>
          <p:nvPicPr>
            <p:cNvPr id="12" name="Kuva 11"/>
            <p:cNvPicPr>
              <a:picLocks noChangeAspect="1"/>
            </p:cNvPicPr>
            <p:nvPr/>
          </p:nvPicPr>
          <p:blipFill>
            <a:blip r:embed="rId8"/>
            <a:stretch>
              <a:fillRect/>
            </a:stretch>
          </p:blipFill>
          <p:spPr>
            <a:xfrm>
              <a:off x="8193798" y="4456572"/>
              <a:ext cx="2703030" cy="595404"/>
            </a:xfrm>
            <a:prstGeom prst="rect">
              <a:avLst/>
            </a:prstGeom>
          </p:spPr>
        </p:pic>
        <p:pic>
          <p:nvPicPr>
            <p:cNvPr id="13" name="Kuva 12"/>
            <p:cNvPicPr>
              <a:picLocks noChangeAspect="1"/>
            </p:cNvPicPr>
            <p:nvPr/>
          </p:nvPicPr>
          <p:blipFill>
            <a:blip r:embed="rId9"/>
            <a:stretch>
              <a:fillRect/>
            </a:stretch>
          </p:blipFill>
          <p:spPr>
            <a:xfrm>
              <a:off x="8193798" y="5051976"/>
              <a:ext cx="2163606" cy="665725"/>
            </a:xfrm>
            <a:prstGeom prst="rect">
              <a:avLst/>
            </a:prstGeom>
          </p:spPr>
        </p:pic>
        <p:pic>
          <p:nvPicPr>
            <p:cNvPr id="14" name="Kuva 13"/>
            <p:cNvPicPr>
              <a:picLocks noChangeAspect="1"/>
            </p:cNvPicPr>
            <p:nvPr/>
          </p:nvPicPr>
          <p:blipFill>
            <a:blip r:embed="rId10"/>
            <a:stretch>
              <a:fillRect/>
            </a:stretch>
          </p:blipFill>
          <p:spPr>
            <a:xfrm>
              <a:off x="10852315" y="2997846"/>
              <a:ext cx="1094822" cy="563579"/>
            </a:xfrm>
            <a:prstGeom prst="rect">
              <a:avLst/>
            </a:prstGeom>
          </p:spPr>
        </p:pic>
        <p:pic>
          <p:nvPicPr>
            <p:cNvPr id="18" name="Kuva 3" descr="image0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4051" y="4089114"/>
              <a:ext cx="2353568" cy="3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uva 1"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48363" y="3571273"/>
              <a:ext cx="1044554" cy="8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Kuva 2" descr="image0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40950" y="5762979"/>
              <a:ext cx="2256669" cy="3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Kuva 4" descr="image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97540" y="5056243"/>
              <a:ext cx="1454499" cy="6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Kuva 5" descr="image0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54106" y="4474789"/>
              <a:ext cx="1154617" cy="5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uva 22"/>
            <p:cNvPicPr>
              <a:picLocks noChangeAspect="1"/>
            </p:cNvPicPr>
            <p:nvPr/>
          </p:nvPicPr>
          <p:blipFill>
            <a:blip r:embed="rId16"/>
            <a:stretch>
              <a:fillRect/>
            </a:stretch>
          </p:blipFill>
          <p:spPr>
            <a:xfrm>
              <a:off x="10429981" y="5919461"/>
              <a:ext cx="1762019" cy="869315"/>
            </a:xfrm>
            <a:prstGeom prst="rect">
              <a:avLst/>
            </a:prstGeom>
          </p:spPr>
        </p:pic>
      </p:grpSp>
    </p:spTree>
    <p:custDataLst>
      <p:tags r:id="rId1"/>
    </p:custDataLst>
    <p:extLst>
      <p:ext uri="{BB962C8B-B14F-4D97-AF65-F5344CB8AC3E}">
        <p14:creationId xmlns:p14="http://schemas.microsoft.com/office/powerpoint/2010/main" val="101203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wipe(left)">
                                      <p:cBhvr>
                                        <p:cTn id="46" dur="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left)">
                                      <p:cBhvr>
                                        <p:cTn id="51" dur="500"/>
                                        <p:tgtEl>
                                          <p:spTgt spid="3">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wipe(left)">
                                      <p:cBhvr>
                                        <p:cTn id="56" dur="500"/>
                                        <p:tgtEl>
                                          <p:spTgt spid="3">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wipe(left)">
                                      <p:cBhvr>
                                        <p:cTn id="61" dur="500"/>
                                        <p:tgtEl>
                                          <p:spTgt spid="3">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wipe(left)">
                                      <p:cBhvr>
                                        <p:cTn id="66" dur="500"/>
                                        <p:tgtEl>
                                          <p:spTgt spid="3">
                                            <p:txEl>
                                              <p:pRg st="15" end="1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animEffect transition="in" filter="wipe(left)">
                                      <p:cBhvr>
                                        <p:cTn id="71" dur="500"/>
                                        <p:tgtEl>
                                          <p:spTgt spid="3">
                                            <p:txEl>
                                              <p:pRg st="17" end="1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
                                            <p:txEl>
                                              <p:pRg st="18" end="18"/>
                                            </p:txEl>
                                          </p:spTgt>
                                        </p:tgtEl>
                                        <p:attrNameLst>
                                          <p:attrName>style.visibility</p:attrName>
                                        </p:attrNameLst>
                                      </p:cBhvr>
                                      <p:to>
                                        <p:strVal val="visible"/>
                                      </p:to>
                                    </p:set>
                                    <p:animEffect transition="in" filter="wipe(left)">
                                      <p:cBhvr>
                                        <p:cTn id="76"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8387" y="-19969"/>
            <a:ext cx="11761741" cy="905934"/>
          </a:xfrm>
        </p:spPr>
        <p:txBody>
          <a:bodyPr>
            <a:noAutofit/>
          </a:bodyPr>
          <a:lstStyle/>
          <a:p>
            <a:r>
              <a:rPr lang="fi-FI" sz="4800" b="1" dirty="0" err="1" smtClean="0">
                <a:latin typeface="Comic Sans MS" panose="030F0702030302020204" pitchFamily="66" charset="0"/>
                <a:ea typeface="Verdana" panose="020B0604030504040204" pitchFamily="34" charset="0"/>
                <a:cs typeface="Verdana" panose="020B0604030504040204" pitchFamily="34" charset="0"/>
              </a:rPr>
              <a:t>Culinary</a:t>
            </a:r>
            <a:r>
              <a:rPr lang="fi-FI" sz="4800" b="1" dirty="0" smtClean="0">
                <a:latin typeface="Comic Sans MS" panose="030F0702030302020204" pitchFamily="66" charset="0"/>
                <a:ea typeface="Verdana" panose="020B0604030504040204" pitchFamily="34" charset="0"/>
                <a:cs typeface="Verdana" panose="020B0604030504040204" pitchFamily="34" charset="0"/>
              </a:rPr>
              <a:t> </a:t>
            </a:r>
            <a:r>
              <a:rPr lang="fi-FI" sz="4800" b="1" dirty="0" err="1" smtClean="0">
                <a:latin typeface="Comic Sans MS" panose="030F0702030302020204" pitchFamily="66" charset="0"/>
                <a:ea typeface="Verdana" panose="020B0604030504040204" pitchFamily="34" charset="0"/>
                <a:cs typeface="Verdana" panose="020B0604030504040204" pitchFamily="34" charset="0"/>
              </a:rPr>
              <a:t>Caravan</a:t>
            </a:r>
            <a:r>
              <a:rPr lang="fi-FI" sz="4800" b="1" dirty="0" smtClean="0">
                <a:latin typeface="Comic Sans MS" panose="030F0702030302020204" pitchFamily="66" charset="0"/>
                <a:ea typeface="Verdana" panose="020B0604030504040204" pitchFamily="34" charset="0"/>
                <a:cs typeface="Verdana" panose="020B0604030504040204" pitchFamily="34" charset="0"/>
              </a:rPr>
              <a:t> on </a:t>
            </a:r>
            <a:r>
              <a:rPr lang="fi-FI" sz="4800" b="1" dirty="0" err="1" smtClean="0">
                <a:latin typeface="Comic Sans MS" panose="030F0702030302020204" pitchFamily="66" charset="0"/>
                <a:ea typeface="Verdana" panose="020B0604030504040204" pitchFamily="34" charset="0"/>
                <a:cs typeface="Verdana" panose="020B0604030504040204" pitchFamily="34" charset="0"/>
              </a:rPr>
              <a:t>the</a:t>
            </a:r>
            <a:r>
              <a:rPr lang="fi-FI" sz="4800" b="1" dirty="0" smtClean="0">
                <a:latin typeface="Comic Sans MS" panose="030F0702030302020204" pitchFamily="66" charset="0"/>
                <a:ea typeface="Verdana" panose="020B0604030504040204" pitchFamily="34" charset="0"/>
                <a:cs typeface="Verdana" panose="020B0604030504040204" pitchFamily="34" charset="0"/>
              </a:rPr>
              <a:t> </a:t>
            </a:r>
            <a:r>
              <a:rPr lang="fi-FI" sz="4800" b="1" dirty="0" err="1" smtClean="0">
                <a:latin typeface="Comic Sans MS" panose="030F0702030302020204" pitchFamily="66" charset="0"/>
                <a:ea typeface="Verdana" panose="020B0604030504040204" pitchFamily="34" charset="0"/>
                <a:cs typeface="Verdana" panose="020B0604030504040204" pitchFamily="34" charset="0"/>
              </a:rPr>
              <a:t>Move</a:t>
            </a:r>
            <a:endParaRPr lang="fi-FI" sz="4800" b="1" dirty="0">
              <a:latin typeface="Comic Sans MS" panose="030F0702030302020204" pitchFamily="66" charset="0"/>
              <a:ea typeface="Verdana" panose="020B0604030504040204" pitchFamily="34" charset="0"/>
              <a:cs typeface="Verdana" panose="020B0604030504040204" pitchFamily="34" charset="0"/>
            </a:endParaRPr>
          </a:p>
        </p:txBody>
      </p:sp>
      <p:grpSp>
        <p:nvGrpSpPr>
          <p:cNvPr id="7" name="Ryhmä 6"/>
          <p:cNvGrpSpPr/>
          <p:nvPr/>
        </p:nvGrpSpPr>
        <p:grpSpPr>
          <a:xfrm>
            <a:off x="3795429" y="1037721"/>
            <a:ext cx="4411122" cy="5759294"/>
            <a:chOff x="3795429" y="1037721"/>
            <a:chExt cx="4411122" cy="5759294"/>
          </a:xfrm>
        </p:grpSpPr>
        <p:pic>
          <p:nvPicPr>
            <p:cNvPr id="5" name="Kuva 4"/>
            <p:cNvPicPr>
              <a:picLocks noChangeAspect="1"/>
            </p:cNvPicPr>
            <p:nvPr/>
          </p:nvPicPr>
          <p:blipFill>
            <a:blip r:embed="rId2"/>
            <a:stretch>
              <a:fillRect/>
            </a:stretch>
          </p:blipFill>
          <p:spPr>
            <a:xfrm>
              <a:off x="3809176" y="1049867"/>
              <a:ext cx="4397375" cy="5747148"/>
            </a:xfrm>
            <a:prstGeom prst="rect">
              <a:avLst/>
            </a:prstGeom>
            <a:ln>
              <a:noFill/>
            </a:ln>
            <a:effectLst>
              <a:outerShdw blurRad="190500" algn="tl" rotWithShape="0">
                <a:srgbClr val="000000">
                  <a:alpha val="70000"/>
                </a:srgbClr>
              </a:outerShdw>
            </a:effectLst>
          </p:spPr>
        </p:pic>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111" y="1037721"/>
              <a:ext cx="984030" cy="371972"/>
            </a:xfrm>
            <a:prstGeom prst="rect">
              <a:avLst/>
            </a:prstGeom>
          </p:spPr>
        </p:pic>
        <p:pic>
          <p:nvPicPr>
            <p:cNvPr id="11" name="Kuva 10"/>
            <p:cNvPicPr>
              <a:picLocks noChangeAspect="1"/>
            </p:cNvPicPr>
            <p:nvPr/>
          </p:nvPicPr>
          <p:blipFill>
            <a:blip r:embed="rId4"/>
            <a:stretch>
              <a:fillRect/>
            </a:stretch>
          </p:blipFill>
          <p:spPr>
            <a:xfrm>
              <a:off x="4775076" y="1037721"/>
              <a:ext cx="674615" cy="372440"/>
            </a:xfrm>
            <a:prstGeom prst="rect">
              <a:avLst/>
            </a:prstGeom>
          </p:spPr>
        </p:pic>
        <p:pic>
          <p:nvPicPr>
            <p:cNvPr id="12" name="Kuva 11"/>
            <p:cNvPicPr>
              <a:picLocks noChangeAspect="1"/>
            </p:cNvPicPr>
            <p:nvPr/>
          </p:nvPicPr>
          <p:blipFill>
            <a:blip r:embed="rId5"/>
            <a:stretch>
              <a:fillRect/>
            </a:stretch>
          </p:blipFill>
          <p:spPr>
            <a:xfrm>
              <a:off x="5449691" y="1044937"/>
              <a:ext cx="965900" cy="371498"/>
            </a:xfrm>
            <a:prstGeom prst="rect">
              <a:avLst/>
            </a:prstGeom>
          </p:spPr>
        </p:pic>
        <p:pic>
          <p:nvPicPr>
            <p:cNvPr id="13" name="Kuva 12"/>
            <p:cNvPicPr>
              <a:picLocks noChangeAspect="1"/>
            </p:cNvPicPr>
            <p:nvPr/>
          </p:nvPicPr>
          <p:blipFill>
            <a:blip r:embed="rId6"/>
            <a:stretch>
              <a:fillRect/>
            </a:stretch>
          </p:blipFill>
          <p:spPr>
            <a:xfrm>
              <a:off x="3796508" y="1421839"/>
              <a:ext cx="1051442" cy="474420"/>
            </a:xfrm>
            <a:prstGeom prst="rect">
              <a:avLst/>
            </a:prstGeom>
          </p:spPr>
        </p:pic>
        <p:pic>
          <p:nvPicPr>
            <p:cNvPr id="14" name="Kuva 13"/>
            <p:cNvPicPr>
              <a:picLocks noChangeAspect="1"/>
            </p:cNvPicPr>
            <p:nvPr/>
          </p:nvPicPr>
          <p:blipFill>
            <a:blip r:embed="rId7"/>
            <a:stretch>
              <a:fillRect/>
            </a:stretch>
          </p:blipFill>
          <p:spPr>
            <a:xfrm>
              <a:off x="3795429" y="1897636"/>
              <a:ext cx="1760004" cy="453056"/>
            </a:xfrm>
            <a:prstGeom prst="rect">
              <a:avLst/>
            </a:prstGeom>
          </p:spPr>
        </p:pic>
        <p:pic>
          <p:nvPicPr>
            <p:cNvPr id="15" name="Kuva 14"/>
            <p:cNvPicPr>
              <a:picLocks noChangeAspect="1"/>
            </p:cNvPicPr>
            <p:nvPr/>
          </p:nvPicPr>
          <p:blipFill>
            <a:blip r:embed="rId8"/>
            <a:stretch>
              <a:fillRect/>
            </a:stretch>
          </p:blipFill>
          <p:spPr>
            <a:xfrm>
              <a:off x="3814340" y="2350849"/>
              <a:ext cx="1073653" cy="386063"/>
            </a:xfrm>
            <a:prstGeom prst="rect">
              <a:avLst/>
            </a:prstGeom>
          </p:spPr>
        </p:pic>
        <p:pic>
          <p:nvPicPr>
            <p:cNvPr id="16" name="Kuva 15"/>
            <p:cNvPicPr>
              <a:picLocks noChangeAspect="1"/>
            </p:cNvPicPr>
            <p:nvPr/>
          </p:nvPicPr>
          <p:blipFill>
            <a:blip r:embed="rId9"/>
            <a:stretch>
              <a:fillRect/>
            </a:stretch>
          </p:blipFill>
          <p:spPr>
            <a:xfrm>
              <a:off x="6424656" y="1044937"/>
              <a:ext cx="682394" cy="410510"/>
            </a:xfrm>
            <a:prstGeom prst="rect">
              <a:avLst/>
            </a:prstGeom>
          </p:spPr>
        </p:pic>
        <p:pic>
          <p:nvPicPr>
            <p:cNvPr id="30" name="Kuva 3" descr="image0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2473" y="1399644"/>
              <a:ext cx="2244577" cy="3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Kuva 1" descr="image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5433" y="1727809"/>
              <a:ext cx="714098" cy="59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Kuva 5" descr="image0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8596" y="1734437"/>
              <a:ext cx="660094" cy="28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Kuva 2" descr="image0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2327" y="2342252"/>
              <a:ext cx="1834856" cy="29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Kuva 4" descr="image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5429" y="2724468"/>
              <a:ext cx="979647" cy="46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Kuva 42"/>
          <p:cNvPicPr>
            <a:picLocks noChangeAspect="1"/>
          </p:cNvPicPr>
          <p:nvPr/>
        </p:nvPicPr>
        <p:blipFill>
          <a:blip r:embed="rId15"/>
          <a:stretch>
            <a:fillRect/>
          </a:stretch>
        </p:blipFill>
        <p:spPr>
          <a:xfrm>
            <a:off x="10796174" y="73488"/>
            <a:ext cx="1395826" cy="688649"/>
          </a:xfrm>
          <a:prstGeom prst="rect">
            <a:avLst/>
          </a:prstGeom>
        </p:spPr>
      </p:pic>
      <p:grpSp>
        <p:nvGrpSpPr>
          <p:cNvPr id="28" name="Ryhmä 27"/>
          <p:cNvGrpSpPr/>
          <p:nvPr/>
        </p:nvGrpSpPr>
        <p:grpSpPr>
          <a:xfrm>
            <a:off x="0" y="1005941"/>
            <a:ext cx="3675575" cy="2578646"/>
            <a:chOff x="0" y="1005941"/>
            <a:chExt cx="3675575" cy="2578646"/>
          </a:xfrm>
        </p:grpSpPr>
        <p:sp>
          <p:nvSpPr>
            <p:cNvPr id="24" name="Tekstiruutu 23"/>
            <p:cNvSpPr txBox="1"/>
            <p:nvPr/>
          </p:nvSpPr>
          <p:spPr>
            <a:xfrm>
              <a:off x="0" y="1005941"/>
              <a:ext cx="3637767" cy="923330"/>
            </a:xfrm>
            <a:prstGeom prst="rect">
              <a:avLst/>
            </a:prstGeom>
            <a:noFill/>
          </p:spPr>
          <p:txBody>
            <a:bodyPr wrap="square" rtlCol="0">
              <a:spAutoFit/>
            </a:bodyPr>
            <a:lstStyle/>
            <a:p>
              <a:r>
                <a:rPr lang="fi-FI" b="1" i="1" dirty="0" smtClean="0">
                  <a:solidFill>
                    <a:schemeClr val="accent1"/>
                  </a:solidFill>
                </a:rPr>
                <a:t>Pop </a:t>
              </a:r>
              <a:r>
                <a:rPr lang="fi-FI" b="1" i="1" dirty="0" err="1" smtClean="0">
                  <a:solidFill>
                    <a:schemeClr val="accent1"/>
                  </a:solidFill>
                </a:rPr>
                <a:t>up</a:t>
              </a:r>
              <a:r>
                <a:rPr lang="fi-FI" b="1" i="1" dirty="0" smtClean="0">
                  <a:solidFill>
                    <a:schemeClr val="accent1"/>
                  </a:solidFill>
                </a:rPr>
                <a:t> restaurant Barcelona (5/2017)</a:t>
              </a:r>
            </a:p>
            <a:p>
              <a:endParaRPr lang="fi-FI" dirty="0" smtClean="0">
                <a:solidFill>
                  <a:schemeClr val="accent1"/>
                </a:solidFill>
              </a:endParaRPr>
            </a:p>
            <a:p>
              <a:endParaRPr lang="fi-FI" dirty="0">
                <a:solidFill>
                  <a:schemeClr val="accent1"/>
                </a:solidFill>
              </a:endParaRPr>
            </a:p>
          </p:txBody>
        </p:sp>
        <p:pic>
          <p:nvPicPr>
            <p:cNvPr id="39" name="Kuva 38"/>
            <p:cNvPicPr>
              <a:picLocks noChangeAspect="1"/>
            </p:cNvPicPr>
            <p:nvPr/>
          </p:nvPicPr>
          <p:blipFill rotWithShape="1">
            <a:blip r:embed="rId16"/>
            <a:srcRect l="40143" r="15331"/>
            <a:stretch/>
          </p:blipFill>
          <p:spPr>
            <a:xfrm>
              <a:off x="92620" y="1388981"/>
              <a:ext cx="3582955" cy="2195606"/>
            </a:xfrm>
            <a:prstGeom prst="rect">
              <a:avLst/>
            </a:prstGeom>
          </p:spPr>
        </p:pic>
        <p:pic>
          <p:nvPicPr>
            <p:cNvPr id="48" name="Kuva 4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20" y="3160946"/>
              <a:ext cx="635462" cy="423641"/>
            </a:xfrm>
            <a:prstGeom prst="rect">
              <a:avLst/>
            </a:prstGeom>
          </p:spPr>
        </p:pic>
      </p:grpSp>
      <p:cxnSp>
        <p:nvCxnSpPr>
          <p:cNvPr id="44" name="Suora nuoliyhdysviiva 43"/>
          <p:cNvCxnSpPr/>
          <p:nvPr/>
        </p:nvCxnSpPr>
        <p:spPr>
          <a:xfrm flipH="1" flipV="1">
            <a:off x="7209945" y="3780237"/>
            <a:ext cx="1331162" cy="1286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uora nuoliyhdysviiva 37"/>
          <p:cNvCxnSpPr>
            <a:stCxn id="3" idx="1"/>
          </p:cNvCxnSpPr>
          <p:nvPr/>
        </p:nvCxnSpPr>
        <p:spPr>
          <a:xfrm flipH="1">
            <a:off x="7290752" y="2567650"/>
            <a:ext cx="1250355" cy="6255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uora nuoliyhdysviiva 44"/>
          <p:cNvCxnSpPr/>
          <p:nvPr/>
        </p:nvCxnSpPr>
        <p:spPr>
          <a:xfrm>
            <a:off x="3627159" y="3584587"/>
            <a:ext cx="1393076" cy="2547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p:cNvCxnSpPr>
            <a:stCxn id="40" idx="3"/>
          </p:cNvCxnSpPr>
          <p:nvPr/>
        </p:nvCxnSpPr>
        <p:spPr>
          <a:xfrm>
            <a:off x="3613412" y="5392209"/>
            <a:ext cx="2062009" cy="1101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51" name="Ryhmä 50"/>
          <p:cNvGrpSpPr/>
          <p:nvPr/>
        </p:nvGrpSpPr>
        <p:grpSpPr>
          <a:xfrm>
            <a:off x="8533902" y="996622"/>
            <a:ext cx="3658098" cy="2751192"/>
            <a:chOff x="8533902" y="996622"/>
            <a:chExt cx="3658098" cy="2751192"/>
          </a:xfrm>
        </p:grpSpPr>
        <p:grpSp>
          <p:nvGrpSpPr>
            <p:cNvPr id="23" name="Ryhmä 22"/>
            <p:cNvGrpSpPr/>
            <p:nvPr/>
          </p:nvGrpSpPr>
          <p:grpSpPr>
            <a:xfrm>
              <a:off x="8533902" y="996622"/>
              <a:ext cx="3658098" cy="2728985"/>
              <a:chOff x="8533902" y="996622"/>
              <a:chExt cx="3658098" cy="2728985"/>
            </a:xfrm>
          </p:grpSpPr>
          <p:sp>
            <p:nvSpPr>
              <p:cNvPr id="20" name="Tekstiruutu 19"/>
              <p:cNvSpPr txBox="1"/>
              <p:nvPr/>
            </p:nvSpPr>
            <p:spPr>
              <a:xfrm>
                <a:off x="8533902" y="996622"/>
                <a:ext cx="3658098" cy="923330"/>
              </a:xfrm>
              <a:prstGeom prst="rect">
                <a:avLst/>
              </a:prstGeom>
              <a:noFill/>
            </p:spPr>
            <p:txBody>
              <a:bodyPr wrap="square" rtlCol="0">
                <a:spAutoFit/>
              </a:bodyPr>
              <a:lstStyle/>
              <a:p>
                <a:r>
                  <a:rPr lang="fi-FI" b="1" i="1" dirty="0" smtClean="0">
                    <a:solidFill>
                      <a:schemeClr val="accent1"/>
                    </a:solidFill>
                  </a:rPr>
                  <a:t>Pop </a:t>
                </a:r>
                <a:r>
                  <a:rPr lang="fi-FI" b="1" i="1" dirty="0" err="1" smtClean="0">
                    <a:solidFill>
                      <a:schemeClr val="accent1"/>
                    </a:solidFill>
                  </a:rPr>
                  <a:t>up</a:t>
                </a:r>
                <a:r>
                  <a:rPr lang="fi-FI" b="1" i="1" dirty="0" smtClean="0">
                    <a:solidFill>
                      <a:schemeClr val="accent1"/>
                    </a:solidFill>
                  </a:rPr>
                  <a:t> restaurant Helsinki (12/2016)</a:t>
                </a:r>
              </a:p>
              <a:p>
                <a:endParaRPr lang="fi-FI" dirty="0" smtClean="0">
                  <a:solidFill>
                    <a:schemeClr val="accent1"/>
                  </a:solidFill>
                </a:endParaRPr>
              </a:p>
              <a:p>
                <a:endParaRPr lang="fi-FI" dirty="0">
                  <a:solidFill>
                    <a:schemeClr val="accent1"/>
                  </a:solidFill>
                </a:endParaRPr>
              </a:p>
            </p:txBody>
          </p:sp>
          <p:pic>
            <p:nvPicPr>
              <p:cNvPr id="3" name="Kuva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41107" y="1409693"/>
                <a:ext cx="3472175" cy="2315914"/>
              </a:xfrm>
              <a:prstGeom prst="rect">
                <a:avLst/>
              </a:prstGeom>
            </p:spPr>
          </p:pic>
          <p:pic>
            <p:nvPicPr>
              <p:cNvPr id="37" name="Kuva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41107" y="1400848"/>
                <a:ext cx="533325" cy="325995"/>
              </a:xfrm>
              <a:prstGeom prst="rect">
                <a:avLst/>
              </a:prstGeom>
            </p:spPr>
          </p:pic>
        </p:grpSp>
        <p:pic>
          <p:nvPicPr>
            <p:cNvPr id="55" name="Kuva 54"/>
            <p:cNvPicPr>
              <a:picLocks noChangeAspect="1"/>
            </p:cNvPicPr>
            <p:nvPr/>
          </p:nvPicPr>
          <p:blipFill>
            <a:blip r:embed="rId9"/>
            <a:stretch>
              <a:fillRect/>
            </a:stretch>
          </p:blipFill>
          <p:spPr>
            <a:xfrm>
              <a:off x="11338093" y="3337304"/>
              <a:ext cx="682394" cy="410510"/>
            </a:xfrm>
            <a:prstGeom prst="rect">
              <a:avLst/>
            </a:prstGeom>
          </p:spPr>
        </p:pic>
      </p:grpSp>
      <p:grpSp>
        <p:nvGrpSpPr>
          <p:cNvPr id="53" name="Ryhmä 52"/>
          <p:cNvGrpSpPr/>
          <p:nvPr/>
        </p:nvGrpSpPr>
        <p:grpSpPr>
          <a:xfrm>
            <a:off x="79117" y="3890893"/>
            <a:ext cx="3636905" cy="2537160"/>
            <a:chOff x="79117" y="3890893"/>
            <a:chExt cx="3636905" cy="2537160"/>
          </a:xfrm>
        </p:grpSpPr>
        <p:grpSp>
          <p:nvGrpSpPr>
            <p:cNvPr id="29" name="Ryhmä 28"/>
            <p:cNvGrpSpPr/>
            <p:nvPr/>
          </p:nvGrpSpPr>
          <p:grpSpPr>
            <a:xfrm>
              <a:off x="79117" y="3890893"/>
              <a:ext cx="3636905" cy="2515145"/>
              <a:chOff x="79117" y="3890893"/>
              <a:chExt cx="3636905" cy="2515145"/>
            </a:xfrm>
          </p:grpSpPr>
          <p:grpSp>
            <p:nvGrpSpPr>
              <p:cNvPr id="60" name="Ryhmä 59"/>
              <p:cNvGrpSpPr/>
              <p:nvPr/>
            </p:nvGrpSpPr>
            <p:grpSpPr>
              <a:xfrm>
                <a:off x="79117" y="3890893"/>
                <a:ext cx="3636905" cy="2515145"/>
                <a:chOff x="79117" y="3890893"/>
                <a:chExt cx="3636905" cy="2515145"/>
              </a:xfrm>
            </p:grpSpPr>
            <p:sp>
              <p:nvSpPr>
                <p:cNvPr id="26" name="Tekstiruutu 25"/>
                <p:cNvSpPr txBox="1"/>
                <p:nvPr/>
              </p:nvSpPr>
              <p:spPr>
                <a:xfrm>
                  <a:off x="79117" y="3890893"/>
                  <a:ext cx="3636905" cy="923330"/>
                </a:xfrm>
                <a:prstGeom prst="rect">
                  <a:avLst/>
                </a:prstGeom>
                <a:noFill/>
              </p:spPr>
              <p:txBody>
                <a:bodyPr wrap="square" rtlCol="0">
                  <a:spAutoFit/>
                </a:bodyPr>
                <a:lstStyle/>
                <a:p>
                  <a:r>
                    <a:rPr lang="fi-FI" b="1" i="1" dirty="0" smtClean="0">
                      <a:solidFill>
                        <a:schemeClr val="accent1"/>
                      </a:solidFill>
                    </a:rPr>
                    <a:t>Pop </a:t>
                  </a:r>
                  <a:r>
                    <a:rPr lang="fi-FI" b="1" i="1" dirty="0" err="1" smtClean="0">
                      <a:solidFill>
                        <a:schemeClr val="accent1"/>
                      </a:solidFill>
                    </a:rPr>
                    <a:t>up</a:t>
                  </a:r>
                  <a:r>
                    <a:rPr lang="fi-FI" b="1" i="1" dirty="0" smtClean="0">
                      <a:solidFill>
                        <a:schemeClr val="accent1"/>
                      </a:solidFill>
                    </a:rPr>
                    <a:t> restaurant </a:t>
                  </a:r>
                  <a:r>
                    <a:rPr lang="fi-FI" b="1" i="1" dirty="0" err="1" smtClean="0">
                      <a:solidFill>
                        <a:schemeClr val="accent1"/>
                      </a:solidFill>
                    </a:rPr>
                    <a:t>Bardolino</a:t>
                  </a:r>
                  <a:r>
                    <a:rPr lang="fi-FI" b="1" i="1" dirty="0" smtClean="0">
                      <a:solidFill>
                        <a:schemeClr val="accent1"/>
                      </a:solidFill>
                    </a:rPr>
                    <a:t> (5/2018)</a:t>
                  </a:r>
                </a:p>
                <a:p>
                  <a:endParaRPr lang="fi-FI" dirty="0" smtClean="0">
                    <a:solidFill>
                      <a:schemeClr val="accent1"/>
                    </a:solidFill>
                  </a:endParaRPr>
                </a:p>
                <a:p>
                  <a:endParaRPr lang="fi-FI" dirty="0">
                    <a:solidFill>
                      <a:schemeClr val="accent1"/>
                    </a:solidFill>
                  </a:endParaRPr>
                </a:p>
              </p:txBody>
            </p:sp>
            <p:pic>
              <p:nvPicPr>
                <p:cNvPr id="40" name="Kuva 39"/>
                <p:cNvPicPr>
                  <a:picLocks noChangeAspect="1"/>
                </p:cNvPicPr>
                <p:nvPr/>
              </p:nvPicPr>
              <p:blipFill>
                <a:blip r:embed="rId20"/>
                <a:stretch>
                  <a:fillRect/>
                </a:stretch>
              </p:blipFill>
              <p:spPr>
                <a:xfrm>
                  <a:off x="158387" y="4378379"/>
                  <a:ext cx="3455025" cy="2027659"/>
                </a:xfrm>
                <a:prstGeom prst="rect">
                  <a:avLst/>
                </a:prstGeom>
                <a:ln>
                  <a:noFill/>
                </a:ln>
                <a:effectLst>
                  <a:outerShdw blurRad="190500" algn="tl" rotWithShape="0">
                    <a:srgbClr val="000000">
                      <a:alpha val="70000"/>
                    </a:srgbClr>
                  </a:outerShdw>
                </a:effectLst>
              </p:spPr>
            </p:pic>
          </p:grpSp>
          <p:pic>
            <p:nvPicPr>
              <p:cNvPr id="49" name="Kuva 4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8387" y="5993344"/>
                <a:ext cx="617805" cy="412694"/>
              </a:xfrm>
              <a:prstGeom prst="rect">
                <a:avLst/>
              </a:prstGeom>
            </p:spPr>
          </p:pic>
        </p:grpSp>
        <p:pic>
          <p:nvPicPr>
            <p:cNvPr id="56" name="Kuva 5" descr="image0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3318" y="6141346"/>
              <a:ext cx="660094" cy="28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Ryhmä 51"/>
          <p:cNvGrpSpPr/>
          <p:nvPr/>
        </p:nvGrpSpPr>
        <p:grpSpPr>
          <a:xfrm>
            <a:off x="8532518" y="3890893"/>
            <a:ext cx="3480764" cy="2724689"/>
            <a:chOff x="8532518" y="3890893"/>
            <a:chExt cx="3480764" cy="2724689"/>
          </a:xfrm>
        </p:grpSpPr>
        <p:grpSp>
          <p:nvGrpSpPr>
            <p:cNvPr id="27" name="Ryhmä 26"/>
            <p:cNvGrpSpPr/>
            <p:nvPr/>
          </p:nvGrpSpPr>
          <p:grpSpPr>
            <a:xfrm>
              <a:off x="8532518" y="3890893"/>
              <a:ext cx="3480764" cy="2724689"/>
              <a:chOff x="8532518" y="3890893"/>
              <a:chExt cx="3480764" cy="2724689"/>
            </a:xfrm>
          </p:grpSpPr>
          <p:sp>
            <p:nvSpPr>
              <p:cNvPr id="25" name="Tekstiruutu 24"/>
              <p:cNvSpPr txBox="1"/>
              <p:nvPr/>
            </p:nvSpPr>
            <p:spPr>
              <a:xfrm>
                <a:off x="8634774" y="3890893"/>
                <a:ext cx="3285354" cy="923330"/>
              </a:xfrm>
              <a:prstGeom prst="rect">
                <a:avLst/>
              </a:prstGeom>
              <a:noFill/>
            </p:spPr>
            <p:txBody>
              <a:bodyPr wrap="square" rtlCol="0">
                <a:spAutoFit/>
              </a:bodyPr>
              <a:lstStyle/>
              <a:p>
                <a:r>
                  <a:rPr lang="fi-FI" b="1" i="1" dirty="0" smtClean="0">
                    <a:solidFill>
                      <a:schemeClr val="accent1"/>
                    </a:solidFill>
                  </a:rPr>
                  <a:t>Pop </a:t>
                </a:r>
                <a:r>
                  <a:rPr lang="fi-FI" b="1" i="1" dirty="0" err="1" smtClean="0">
                    <a:solidFill>
                      <a:schemeClr val="accent1"/>
                    </a:solidFill>
                  </a:rPr>
                  <a:t>up</a:t>
                </a:r>
                <a:r>
                  <a:rPr lang="fi-FI" b="1" i="1" dirty="0" smtClean="0">
                    <a:solidFill>
                      <a:schemeClr val="accent1"/>
                    </a:solidFill>
                  </a:rPr>
                  <a:t> restaurant </a:t>
                </a:r>
                <a:r>
                  <a:rPr lang="fi-FI" b="1" i="1" dirty="0" err="1" smtClean="0">
                    <a:solidFill>
                      <a:schemeClr val="accent1"/>
                    </a:solidFill>
                  </a:rPr>
                  <a:t>Riga</a:t>
                </a:r>
                <a:r>
                  <a:rPr lang="fi-FI" b="1" i="1" dirty="0" smtClean="0">
                    <a:solidFill>
                      <a:schemeClr val="accent1"/>
                    </a:solidFill>
                  </a:rPr>
                  <a:t> (12/2017)</a:t>
                </a:r>
              </a:p>
              <a:p>
                <a:endParaRPr lang="fi-FI" dirty="0" smtClean="0">
                  <a:solidFill>
                    <a:schemeClr val="accent1"/>
                  </a:solidFill>
                </a:endParaRPr>
              </a:p>
              <a:p>
                <a:endParaRPr lang="fi-FI" dirty="0">
                  <a:solidFill>
                    <a:schemeClr val="accent1"/>
                  </a:solidFill>
                </a:endParaRPr>
              </a:p>
            </p:txBody>
          </p:sp>
          <p:pic>
            <p:nvPicPr>
              <p:cNvPr id="6" name="Kuva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541107" y="4304416"/>
                <a:ext cx="3472175" cy="2311166"/>
              </a:xfrm>
              <a:prstGeom prst="rect">
                <a:avLst/>
              </a:prstGeom>
            </p:spPr>
          </p:pic>
          <p:pic>
            <p:nvPicPr>
              <p:cNvPr id="46" name="Kuva 4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532518" y="4298326"/>
                <a:ext cx="703992" cy="351996"/>
              </a:xfrm>
              <a:prstGeom prst="rect">
                <a:avLst/>
              </a:prstGeom>
            </p:spPr>
          </p:pic>
        </p:grpSp>
        <p:pic>
          <p:nvPicPr>
            <p:cNvPr id="61" name="Kuva 4" descr="image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28947" y="6150168"/>
              <a:ext cx="979647" cy="46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243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par>
                                <p:cTn id="12" presetID="22" presetClass="entr" presetSubtype="2"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right)">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2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22" presetClass="entr" presetSubtype="8"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991" y="-229505"/>
            <a:ext cx="4617881" cy="3616715"/>
          </a:xfrm>
          <a:prstGeom prst="rect">
            <a:avLst/>
          </a:prstGeom>
        </p:spPr>
      </p:pic>
      <p:sp>
        <p:nvSpPr>
          <p:cNvPr id="2" name="Otsikko 1"/>
          <p:cNvSpPr>
            <a:spLocks noGrp="1"/>
          </p:cNvSpPr>
          <p:nvPr>
            <p:ph type="title"/>
          </p:nvPr>
        </p:nvSpPr>
        <p:spPr>
          <a:xfrm>
            <a:off x="36845" y="258702"/>
            <a:ext cx="8076002" cy="794763"/>
          </a:xfrm>
        </p:spPr>
        <p:txBody>
          <a:bodyPr>
            <a:noAutofit/>
          </a:bodyPr>
          <a:lstStyle/>
          <a:p>
            <a:r>
              <a:rPr lang="fi-FI" sz="4000" b="1" dirty="0" err="1" smtClean="0">
                <a:latin typeface="Comic Sans MS" panose="030F0702030302020204" pitchFamily="66" charset="0"/>
                <a:ea typeface="Verdana" panose="020B0604030504040204" pitchFamily="34" charset="0"/>
                <a:cs typeface="Verdana" panose="020B0604030504040204" pitchFamily="34" charset="0"/>
              </a:rPr>
              <a:t>Participants</a:t>
            </a:r>
            <a:r>
              <a:rPr lang="fi-FI" sz="4000" b="1" dirty="0" smtClean="0">
                <a:latin typeface="Comic Sans MS" panose="030F0702030302020204" pitchFamily="66" charset="0"/>
                <a:ea typeface="Verdana" panose="020B0604030504040204" pitchFamily="34" charset="0"/>
                <a:cs typeface="Verdana" panose="020B0604030504040204" pitchFamily="34" charset="0"/>
              </a:rPr>
              <a:t> in WORKSHOPS and</a:t>
            </a:r>
            <a:br>
              <a:rPr lang="fi-FI" sz="4000" b="1" dirty="0" smtClean="0">
                <a:latin typeface="Comic Sans MS" panose="030F0702030302020204" pitchFamily="66" charset="0"/>
                <a:ea typeface="Verdana" panose="020B0604030504040204" pitchFamily="34" charset="0"/>
                <a:cs typeface="Verdana" panose="020B0604030504040204" pitchFamily="34" charset="0"/>
              </a:rPr>
            </a:br>
            <a:r>
              <a:rPr lang="fi-FI" sz="4000" b="1" dirty="0" smtClean="0">
                <a:latin typeface="Comic Sans MS" panose="030F0702030302020204" pitchFamily="66" charset="0"/>
                <a:ea typeface="Verdana" panose="020B0604030504040204" pitchFamily="34" charset="0"/>
                <a:cs typeface="Verdana" panose="020B0604030504040204" pitchFamily="34" charset="0"/>
              </a:rPr>
              <a:t>Project Group </a:t>
            </a:r>
            <a:r>
              <a:rPr lang="fi-FI" sz="4000" b="1" dirty="0" err="1" smtClean="0">
                <a:latin typeface="Comic Sans MS" panose="030F0702030302020204" pitchFamily="66" charset="0"/>
                <a:ea typeface="Verdana" panose="020B0604030504040204" pitchFamily="34" charset="0"/>
                <a:cs typeface="Verdana" panose="020B0604030504040204" pitchFamily="34" charset="0"/>
              </a:rPr>
              <a:t>Meetings</a:t>
            </a:r>
            <a:endParaRPr lang="fi-FI" sz="4000" b="1" dirty="0">
              <a:latin typeface="Comic Sans MS" panose="030F0702030302020204" pitchFamily="66" charset="0"/>
              <a:ea typeface="Verdana" panose="020B0604030504040204" pitchFamily="34" charset="0"/>
              <a:cs typeface="Verdana" panose="020B0604030504040204" pitchFamily="34" charset="0"/>
            </a:endParaRPr>
          </a:p>
        </p:txBody>
      </p:sp>
      <p:sp>
        <p:nvSpPr>
          <p:cNvPr id="3" name="Sisällön paikkamerkki 2"/>
          <p:cNvSpPr>
            <a:spLocks noGrp="1"/>
          </p:cNvSpPr>
          <p:nvPr>
            <p:ph idx="1"/>
          </p:nvPr>
        </p:nvSpPr>
        <p:spPr>
          <a:xfrm>
            <a:off x="87535" y="1237182"/>
            <a:ext cx="8101879" cy="5387635"/>
          </a:xfrm>
        </p:spPr>
        <p:txBody>
          <a:bodyPr>
            <a:noAutofit/>
          </a:bodyPr>
          <a:lstStyle/>
          <a:p>
            <a:pPr marL="0" indent="0">
              <a:lnSpc>
                <a:spcPct val="100000"/>
              </a:lnSpc>
              <a:spcBef>
                <a:spcPts val="0"/>
              </a:spcBef>
              <a:buNone/>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1.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WORKSHOP 1 - December 2016 – Restaurant in Finland (Christmas market)</a:t>
            </a: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a.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Italy, Spain, Latvia (1 teacher+ 3 students/school Total: 6 + 18 =24</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 </a:t>
            </a:r>
          </a:p>
          <a:p>
            <a:pPr lvl="1">
              <a:lnSpc>
                <a:spcPct val="100000"/>
              </a:lnSpc>
              <a:spcBef>
                <a:spcPts val="0"/>
              </a:spcBef>
            </a:pP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b. + at least 9 local students + 3 local teachers + local cameraman</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2.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WORKSHOP 2 - May 2017 – Restaurant in Spain</a:t>
            </a: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a.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Finland, Italy, Latvia (1 teacher + 3 students/school (Finland only 2 teachers + 6 students in total + cameraman)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6+19=25</a:t>
            </a:r>
          </a:p>
          <a:p>
            <a:pPr lvl="1">
              <a:lnSpc>
                <a:spcPct val="100000"/>
              </a:lnSpc>
              <a:spcBef>
                <a:spcPts val="0"/>
              </a:spcBef>
            </a:pP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b. + at least 6 local students and 2 local teachers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marL="4572" lvl="1" indent="0">
              <a:lnSpc>
                <a:spcPct val="100000"/>
              </a:lnSpc>
              <a:spcBef>
                <a:spcPts val="0"/>
              </a:spcBef>
              <a:buNone/>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3.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WORKSHOP 3 - December 2017 – Restaurant in Latvia (Christmas market)</a:t>
            </a: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a.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Finland, Spain, Italy (1 teacher + 3 students/school (Finland only 2 teachers + 6 students in total + cameraman)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6+19=25</a:t>
            </a:r>
          </a:p>
          <a:p>
            <a:pPr lvl="1">
              <a:lnSpc>
                <a:spcPct val="100000"/>
              </a:lnSpc>
              <a:spcBef>
                <a:spcPts val="0"/>
              </a:spcBef>
            </a:pP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b. + at least 6 local students and 2 local teachers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4.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WORKSHOP 4 - May 2018 – Restaurant in Italy</a:t>
            </a: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a.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Finland, Spain, Latvia (1 teacher + 3 students/school (Finland 3 teachers + 6 students in total + cameraman)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7+19=26</a:t>
            </a:r>
          </a:p>
          <a:p>
            <a:pPr lvl="1">
              <a:lnSpc>
                <a:spcPct val="100000"/>
              </a:lnSpc>
              <a:spcBef>
                <a:spcPts val="0"/>
              </a:spcBef>
            </a:pP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b. </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at least 6 local students and 2 local teachers</a:t>
            </a:r>
          </a:p>
          <a:p>
            <a:pPr marL="0" indent="0">
              <a:lnSpc>
                <a:spcPct val="100000"/>
              </a:lnSpc>
              <a:spcBef>
                <a:spcPts val="0"/>
              </a:spcBef>
              <a:buNone/>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5. </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PROJECT GROUP MEETINGS (Transnational meetings)</a:t>
            </a: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a. September 2016 – Finland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1 coordinator/school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6 &amp; 3 local coordinators)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b. December 2016 – Finland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1 coordinator/school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6 &amp; 3 local coordinators)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c. May 2017 – Spain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1 coordinator/school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7 &amp; 2 local coordinators)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d. December 2017 – Latvia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1 coordinator/school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7 &amp; 2 local coordinators)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e. May 2018 – Italy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1 coordinator/school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7 &amp; 2 local coordinators)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200" b="1" dirty="0" smtClean="0">
                <a:solidFill>
                  <a:schemeClr val="accent1"/>
                </a:solidFill>
                <a:latin typeface="Comic Sans MS" panose="030F0702030302020204" pitchFamily="66" charset="0"/>
                <a:ea typeface="Verdana" panose="020B0604030504040204" pitchFamily="34" charset="0"/>
                <a:cs typeface="Verdana" panose="020B0604030504040204" pitchFamily="34" charset="0"/>
              </a:rPr>
              <a:t>6</a:t>
            </a:r>
            <a:r>
              <a:rPr lang="en-US" sz="1200" b="1" dirty="0">
                <a:solidFill>
                  <a:schemeClr val="accent1"/>
                </a:solidFill>
                <a:latin typeface="Comic Sans MS" panose="030F0702030302020204" pitchFamily="66" charset="0"/>
                <a:ea typeface="Verdana" panose="020B0604030504040204" pitchFamily="34" charset="0"/>
                <a:cs typeface="Verdana" panose="020B0604030504040204" pitchFamily="34" charset="0"/>
              </a:rPr>
              <a:t>. FINAL SEMINAR</a:t>
            </a:r>
          </a:p>
          <a:p>
            <a:pPr lvl="1">
              <a:lnSpc>
                <a:spcPct val="100000"/>
              </a:lnSpc>
              <a:spcBef>
                <a:spcPts val="0"/>
              </a:spcBef>
            </a:pP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a. June 2018 – Finland (</a:t>
            </a:r>
            <a:r>
              <a:rPr lang="en-US" sz="1200" dirty="0" err="1">
                <a:solidFill>
                  <a:schemeClr val="tx2"/>
                </a:solidFill>
                <a:latin typeface="Comic Sans MS" panose="030F0702030302020204" pitchFamily="66" charset="0"/>
                <a:ea typeface="Verdana" panose="020B0604030504040204" pitchFamily="34" charset="0"/>
                <a:cs typeface="Verdana" panose="020B0604030504040204" pitchFamily="34" charset="0"/>
              </a:rPr>
              <a:t>Mobilities</a:t>
            </a:r>
            <a:r>
              <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rPr>
              <a:t>: 1 coordinator/school Total </a:t>
            </a:r>
            <a:r>
              <a:rPr lang="en-US" sz="1200" dirty="0" smtClean="0">
                <a:solidFill>
                  <a:schemeClr val="tx2"/>
                </a:solidFill>
                <a:latin typeface="Comic Sans MS" panose="030F0702030302020204" pitchFamily="66" charset="0"/>
                <a:ea typeface="Verdana" panose="020B0604030504040204" pitchFamily="34" charset="0"/>
                <a:cs typeface="Verdana" panose="020B0604030504040204" pitchFamily="34" charset="0"/>
              </a:rPr>
              <a:t>6 &amp; 3 local coordinators)</a:t>
            </a:r>
            <a:endParaRPr lang="en-US" sz="1200" dirty="0">
              <a:solidFill>
                <a:schemeClr val="tx2"/>
              </a:solidFill>
              <a:latin typeface="Comic Sans MS" panose="030F0702030302020204" pitchFamily="66" charset="0"/>
              <a:ea typeface="Verdana" panose="020B0604030504040204" pitchFamily="34" charset="0"/>
              <a:cs typeface="Verdana" panose="020B0604030504040204" pitchFamily="34" charset="0"/>
            </a:endParaRPr>
          </a:p>
        </p:txBody>
      </p:sp>
      <p:grpSp>
        <p:nvGrpSpPr>
          <p:cNvPr id="6" name="Ryhmä 5"/>
          <p:cNvGrpSpPr/>
          <p:nvPr/>
        </p:nvGrpSpPr>
        <p:grpSpPr>
          <a:xfrm>
            <a:off x="8035434" y="2987998"/>
            <a:ext cx="4156566" cy="3800778"/>
            <a:chOff x="8035434" y="2987998"/>
            <a:chExt cx="4156566" cy="3800778"/>
          </a:xfrm>
        </p:grpSpPr>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434" y="2989875"/>
              <a:ext cx="1627180" cy="526332"/>
            </a:xfrm>
            <a:prstGeom prst="rect">
              <a:avLst/>
            </a:prstGeom>
          </p:spPr>
        </p:pic>
        <p:pic>
          <p:nvPicPr>
            <p:cNvPr id="9" name="Kuva 8"/>
            <p:cNvPicPr>
              <a:picLocks noChangeAspect="1"/>
            </p:cNvPicPr>
            <p:nvPr/>
          </p:nvPicPr>
          <p:blipFill>
            <a:blip r:embed="rId5"/>
            <a:stretch>
              <a:fillRect/>
            </a:stretch>
          </p:blipFill>
          <p:spPr>
            <a:xfrm>
              <a:off x="9655931" y="2987998"/>
              <a:ext cx="1200000" cy="566897"/>
            </a:xfrm>
            <a:prstGeom prst="rect">
              <a:avLst/>
            </a:prstGeom>
          </p:spPr>
        </p:pic>
        <p:pic>
          <p:nvPicPr>
            <p:cNvPr id="10" name="Kuva 9"/>
            <p:cNvPicPr>
              <a:picLocks noChangeAspect="1"/>
            </p:cNvPicPr>
            <p:nvPr/>
          </p:nvPicPr>
          <p:blipFill>
            <a:blip r:embed="rId6"/>
            <a:stretch>
              <a:fillRect/>
            </a:stretch>
          </p:blipFill>
          <p:spPr>
            <a:xfrm>
              <a:off x="8112847" y="3589803"/>
              <a:ext cx="1472354" cy="484572"/>
            </a:xfrm>
            <a:prstGeom prst="rect">
              <a:avLst/>
            </a:prstGeom>
          </p:spPr>
        </p:pic>
        <p:pic>
          <p:nvPicPr>
            <p:cNvPr id="11" name="Kuva 10"/>
            <p:cNvPicPr>
              <a:picLocks noChangeAspect="1"/>
            </p:cNvPicPr>
            <p:nvPr/>
          </p:nvPicPr>
          <p:blipFill>
            <a:blip r:embed="rId7"/>
            <a:stretch>
              <a:fillRect/>
            </a:stretch>
          </p:blipFill>
          <p:spPr>
            <a:xfrm>
              <a:off x="9585201" y="3550766"/>
              <a:ext cx="1311626" cy="506420"/>
            </a:xfrm>
            <a:prstGeom prst="rect">
              <a:avLst/>
            </a:prstGeom>
          </p:spPr>
        </p:pic>
        <p:pic>
          <p:nvPicPr>
            <p:cNvPr id="12" name="Kuva 11"/>
            <p:cNvPicPr>
              <a:picLocks noChangeAspect="1"/>
            </p:cNvPicPr>
            <p:nvPr/>
          </p:nvPicPr>
          <p:blipFill>
            <a:blip r:embed="rId8"/>
            <a:stretch>
              <a:fillRect/>
            </a:stretch>
          </p:blipFill>
          <p:spPr>
            <a:xfrm>
              <a:off x="8193798" y="4456572"/>
              <a:ext cx="2703030" cy="595404"/>
            </a:xfrm>
            <a:prstGeom prst="rect">
              <a:avLst/>
            </a:prstGeom>
          </p:spPr>
        </p:pic>
        <p:pic>
          <p:nvPicPr>
            <p:cNvPr id="13" name="Kuva 12"/>
            <p:cNvPicPr>
              <a:picLocks noChangeAspect="1"/>
            </p:cNvPicPr>
            <p:nvPr/>
          </p:nvPicPr>
          <p:blipFill>
            <a:blip r:embed="rId9"/>
            <a:stretch>
              <a:fillRect/>
            </a:stretch>
          </p:blipFill>
          <p:spPr>
            <a:xfrm>
              <a:off x="8193798" y="5051976"/>
              <a:ext cx="2163606" cy="665725"/>
            </a:xfrm>
            <a:prstGeom prst="rect">
              <a:avLst/>
            </a:prstGeom>
          </p:spPr>
        </p:pic>
        <p:pic>
          <p:nvPicPr>
            <p:cNvPr id="14" name="Kuva 13"/>
            <p:cNvPicPr>
              <a:picLocks noChangeAspect="1"/>
            </p:cNvPicPr>
            <p:nvPr/>
          </p:nvPicPr>
          <p:blipFill>
            <a:blip r:embed="rId10"/>
            <a:stretch>
              <a:fillRect/>
            </a:stretch>
          </p:blipFill>
          <p:spPr>
            <a:xfrm>
              <a:off x="10852315" y="2997846"/>
              <a:ext cx="1094822" cy="563579"/>
            </a:xfrm>
            <a:prstGeom prst="rect">
              <a:avLst/>
            </a:prstGeom>
          </p:spPr>
        </p:pic>
        <p:pic>
          <p:nvPicPr>
            <p:cNvPr id="18" name="Kuva 3" descr="image0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4051" y="4089114"/>
              <a:ext cx="2353568" cy="3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uva 1"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48363" y="3571273"/>
              <a:ext cx="1044554" cy="8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Kuva 2" descr="image0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40950" y="5762979"/>
              <a:ext cx="2256669" cy="3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Kuva 4" descr="image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97540" y="5056243"/>
              <a:ext cx="1454499" cy="6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Kuva 5" descr="image0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54106" y="4474789"/>
              <a:ext cx="1154617" cy="5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uva 22"/>
            <p:cNvPicPr>
              <a:picLocks noChangeAspect="1"/>
            </p:cNvPicPr>
            <p:nvPr/>
          </p:nvPicPr>
          <p:blipFill>
            <a:blip r:embed="rId16"/>
            <a:stretch>
              <a:fillRect/>
            </a:stretch>
          </p:blipFill>
          <p:spPr>
            <a:xfrm>
              <a:off x="10429981" y="5919461"/>
              <a:ext cx="1762019" cy="869315"/>
            </a:xfrm>
            <a:prstGeom prst="rect">
              <a:avLst/>
            </a:prstGeom>
          </p:spPr>
        </p:pic>
      </p:grpSp>
      <p:sp>
        <p:nvSpPr>
          <p:cNvPr id="4" name="Tekstiruutu 3"/>
          <p:cNvSpPr txBox="1"/>
          <p:nvPr/>
        </p:nvSpPr>
        <p:spPr>
          <a:xfrm>
            <a:off x="296301" y="5582004"/>
            <a:ext cx="76570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b="1" dirty="0">
                <a:solidFill>
                  <a:schemeClr val="accent1"/>
                </a:solidFill>
                <a:latin typeface="Verdana" panose="020B0604030504040204" pitchFamily="34" charset="0"/>
                <a:ea typeface="Verdana" panose="020B0604030504040204" pitchFamily="34" charset="0"/>
                <a:cs typeface="Verdana" panose="020B0604030504040204" pitchFamily="34" charset="0"/>
              </a:rPr>
              <a:t>NO MOBILITY TO ABROAD BUT DIRECTLY INVOLVED IN THE PROJECT</a:t>
            </a:r>
          </a:p>
          <a:p>
            <a:r>
              <a:rPr lang="en-US" sz="1200" b="1" u="sng" dirty="0">
                <a:solidFill>
                  <a:schemeClr val="bg1"/>
                </a:solidFill>
                <a:latin typeface="Verdana" panose="020B0604030504040204" pitchFamily="34" charset="0"/>
                <a:ea typeface="Verdana" panose="020B0604030504040204" pitchFamily="34" charset="0"/>
                <a:cs typeface="Verdana" panose="020B0604030504040204" pitchFamily="34" charset="0"/>
              </a:rPr>
              <a:t>RESTAURANT ENTREPRENEUR FROM EACH COUNTRY:</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Restaurant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Juuri</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(Finland</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Sapori</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d’Italia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(Italy),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Golfa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Kluba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Restorans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(Latvia</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(SAÜC (Spain))</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will participate in eLearning platform as a coach and will be coach during WORKSHOP in their home country. There will be 4 RESTAURANT ENTREPRENEURS INVOLVED IN THE PROJECT DIRECTLY.</a:t>
            </a:r>
            <a:endParaRPr lang="fi-FI"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i-FI" sz="1200" dirty="0">
              <a:solidFill>
                <a:schemeClr val="bg1"/>
              </a:solidFill>
            </a:endParaRPr>
          </a:p>
        </p:txBody>
      </p:sp>
    </p:spTree>
    <p:custDataLst>
      <p:tags r:id="rId1"/>
    </p:custDataLst>
    <p:extLst>
      <p:ext uri="{BB962C8B-B14F-4D97-AF65-F5344CB8AC3E}">
        <p14:creationId xmlns:p14="http://schemas.microsoft.com/office/powerpoint/2010/main" val="401541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Ryhmä 14"/>
          <p:cNvGrpSpPr/>
          <p:nvPr/>
        </p:nvGrpSpPr>
        <p:grpSpPr>
          <a:xfrm>
            <a:off x="9021642" y="1054184"/>
            <a:ext cx="1077770" cy="1714906"/>
            <a:chOff x="8099311" y="3581320"/>
            <a:chExt cx="2370981" cy="3797506"/>
          </a:xfrm>
        </p:grpSpPr>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9311" y="4213537"/>
              <a:ext cx="2256024" cy="3165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kstiruutu 10"/>
            <p:cNvSpPr txBox="1"/>
            <p:nvPr/>
          </p:nvSpPr>
          <p:spPr>
            <a:xfrm>
              <a:off x="8214269" y="3581320"/>
              <a:ext cx="2256023" cy="1022316"/>
            </a:xfrm>
            <a:prstGeom prst="rect">
              <a:avLst/>
            </a:prstGeom>
            <a:noFill/>
          </p:spPr>
          <p:txBody>
            <a:bodyPr wrap="square" rtlCol="0">
              <a:spAutoFit/>
            </a:bodyPr>
            <a:lstStyle/>
            <a:p>
              <a:pPr defTabSz="914400"/>
              <a:r>
                <a:rPr lang="fi-FI" sz="1200" b="1" dirty="0" smtClean="0">
                  <a:solidFill>
                    <a:prstClr val="black"/>
                  </a:solidFill>
                  <a:latin typeface="Tempus Sans ITC" panose="04020404030D07020202" pitchFamily="82" charset="0"/>
                </a:rPr>
                <a:t>Restaurant </a:t>
              </a:r>
              <a:r>
                <a:rPr lang="fi-FI" sz="1200" b="1" dirty="0" err="1" smtClean="0">
                  <a:solidFill>
                    <a:prstClr val="black"/>
                  </a:solidFill>
                  <a:latin typeface="Tempus Sans ITC" panose="04020404030D07020202" pitchFamily="82" charset="0"/>
                </a:rPr>
                <a:t>entrepreneur</a:t>
              </a:r>
              <a:endParaRPr lang="fi-FI" sz="1200" b="1" dirty="0">
                <a:solidFill>
                  <a:prstClr val="black"/>
                </a:solidFill>
                <a:latin typeface="Tempus Sans ITC" panose="04020404030D07020202" pitchFamily="82" charset="0"/>
              </a:endParaRPr>
            </a:p>
          </p:txBody>
        </p:sp>
      </p:grpSp>
      <p:cxnSp>
        <p:nvCxnSpPr>
          <p:cNvPr id="32" name="Suora nuoliyhdysviiva 31"/>
          <p:cNvCxnSpPr/>
          <p:nvPr/>
        </p:nvCxnSpPr>
        <p:spPr>
          <a:xfrm flipH="1">
            <a:off x="2644086" y="2156649"/>
            <a:ext cx="15764" cy="1816531"/>
          </a:xfrm>
          <a:prstGeom prst="straightConnector1">
            <a:avLst/>
          </a:prstGeom>
          <a:ln w="76200">
            <a:solidFill>
              <a:srgbClr val="4A5D4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Pyöristetty suorakulmio 36"/>
          <p:cNvSpPr/>
          <p:nvPr/>
        </p:nvSpPr>
        <p:spPr>
          <a:xfrm>
            <a:off x="827306" y="2450636"/>
            <a:ext cx="2752307" cy="1127728"/>
          </a:xfrm>
          <a:prstGeom prst="roundRect">
            <a:avLst/>
          </a:prstGeom>
          <a:solidFill>
            <a:srgbClr val="4D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defTabSz="914400">
              <a:buFontTx/>
              <a:buChar char="-"/>
            </a:pPr>
            <a:r>
              <a:rPr lang="fi-FI" sz="800" dirty="0" err="1" smtClean="0">
                <a:solidFill>
                  <a:prstClr val="white"/>
                </a:solidFill>
              </a:rPr>
              <a:t>Finnish</a:t>
            </a:r>
            <a:r>
              <a:rPr lang="fi-FI" sz="800" dirty="0" smtClean="0">
                <a:solidFill>
                  <a:prstClr val="white"/>
                </a:solidFill>
              </a:rPr>
              <a:t> business </a:t>
            </a:r>
            <a:r>
              <a:rPr lang="fi-FI" sz="800" dirty="0" err="1" smtClean="0">
                <a:solidFill>
                  <a:prstClr val="white"/>
                </a:solidFill>
              </a:rPr>
              <a:t>teachers</a:t>
            </a:r>
            <a:r>
              <a:rPr lang="fi-FI" sz="800" dirty="0" smtClean="0">
                <a:solidFill>
                  <a:prstClr val="white"/>
                </a:solidFill>
              </a:rPr>
              <a:t> </a:t>
            </a:r>
            <a:r>
              <a:rPr lang="fi-FI" sz="800" dirty="0" err="1" smtClean="0">
                <a:solidFill>
                  <a:prstClr val="white"/>
                </a:solidFill>
              </a:rPr>
              <a:t>implement</a:t>
            </a:r>
            <a:r>
              <a:rPr lang="fi-FI" sz="800" dirty="0" smtClean="0">
                <a:solidFill>
                  <a:prstClr val="white"/>
                </a:solidFill>
              </a:rPr>
              <a:t> </a:t>
            </a:r>
            <a:r>
              <a:rPr lang="fi-FI" sz="800" dirty="0" err="1" smtClean="0">
                <a:solidFill>
                  <a:prstClr val="white"/>
                </a:solidFill>
              </a:rPr>
              <a:t>the</a:t>
            </a:r>
            <a:r>
              <a:rPr lang="fi-FI" sz="800" dirty="0" smtClean="0">
                <a:solidFill>
                  <a:prstClr val="white"/>
                </a:solidFill>
              </a:rPr>
              <a:t> </a:t>
            </a:r>
            <a:r>
              <a:rPr lang="fi-FI" sz="800" dirty="0" err="1" smtClean="0">
                <a:solidFill>
                  <a:prstClr val="white"/>
                </a:solidFill>
              </a:rPr>
              <a:t>learning</a:t>
            </a:r>
            <a:r>
              <a:rPr lang="fi-FI" sz="800" dirty="0" smtClean="0">
                <a:solidFill>
                  <a:prstClr val="white"/>
                </a:solidFill>
              </a:rPr>
              <a:t> </a:t>
            </a:r>
            <a:r>
              <a:rPr lang="fi-FI" sz="800" dirty="0" err="1" smtClean="0">
                <a:solidFill>
                  <a:prstClr val="white"/>
                </a:solidFill>
              </a:rPr>
              <a:t>process</a:t>
            </a:r>
            <a:r>
              <a:rPr lang="fi-FI" sz="800" dirty="0" smtClean="0">
                <a:solidFill>
                  <a:prstClr val="white"/>
                </a:solidFill>
              </a:rPr>
              <a:t> of </a:t>
            </a:r>
            <a:r>
              <a:rPr lang="fi-FI" sz="800" dirty="0" err="1" smtClean="0">
                <a:solidFill>
                  <a:prstClr val="white"/>
                </a:solidFill>
              </a:rPr>
              <a:t>all</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of </a:t>
            </a:r>
            <a:r>
              <a:rPr lang="fi-FI" sz="800" dirty="0" err="1" smtClean="0">
                <a:solidFill>
                  <a:prstClr val="white"/>
                </a:solidFill>
              </a:rPr>
              <a:t>Working</a:t>
            </a:r>
            <a:r>
              <a:rPr lang="fi-FI" sz="800" dirty="0" smtClean="0">
                <a:solidFill>
                  <a:prstClr val="white"/>
                </a:solidFill>
              </a:rPr>
              <a:t> as Entrepreneur </a:t>
            </a:r>
            <a:r>
              <a:rPr lang="fi-FI" sz="800" dirty="0" err="1" smtClean="0">
                <a:solidFill>
                  <a:prstClr val="white"/>
                </a:solidFill>
              </a:rPr>
              <a:t>module</a:t>
            </a:r>
            <a:r>
              <a:rPr lang="fi-FI" sz="800" dirty="0" smtClean="0">
                <a:solidFill>
                  <a:prstClr val="white"/>
                </a:solidFill>
              </a:rPr>
              <a:t> (15 ECTS)</a:t>
            </a:r>
          </a:p>
          <a:p>
            <a:pPr marL="93663" indent="-93663" defTabSz="914400">
              <a:buFontTx/>
              <a:buChar char="-"/>
            </a:pPr>
            <a:r>
              <a:rPr lang="fi-FI" sz="800" dirty="0" err="1" smtClean="0">
                <a:solidFill>
                  <a:prstClr val="white"/>
                </a:solidFill>
              </a:rPr>
              <a:t>Local</a:t>
            </a:r>
            <a:r>
              <a:rPr lang="fi-FI" sz="800" dirty="0" smtClean="0">
                <a:solidFill>
                  <a:prstClr val="white"/>
                </a:solidFill>
              </a:rPr>
              <a:t> </a:t>
            </a:r>
            <a:r>
              <a:rPr lang="fi-FI" sz="800" dirty="0" err="1" smtClean="0">
                <a:solidFill>
                  <a:prstClr val="white"/>
                </a:solidFill>
              </a:rPr>
              <a:t>teachers</a:t>
            </a:r>
            <a:r>
              <a:rPr lang="fi-FI" sz="800" dirty="0" smtClean="0">
                <a:solidFill>
                  <a:prstClr val="white"/>
                </a:solidFill>
              </a:rPr>
              <a:t> </a:t>
            </a:r>
            <a:r>
              <a:rPr lang="fi-FI" sz="800" dirty="0" err="1" smtClean="0">
                <a:solidFill>
                  <a:prstClr val="white"/>
                </a:solidFill>
              </a:rPr>
              <a:t>guide</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of </a:t>
            </a:r>
            <a:r>
              <a:rPr lang="fi-FI" sz="800" dirty="0" err="1" smtClean="0">
                <a:solidFill>
                  <a:prstClr val="white"/>
                </a:solidFill>
              </a:rPr>
              <a:t>her</a:t>
            </a:r>
            <a:r>
              <a:rPr lang="fi-FI" sz="800" dirty="0" smtClean="0">
                <a:solidFill>
                  <a:prstClr val="white"/>
                </a:solidFill>
              </a:rPr>
              <a:t> </a:t>
            </a:r>
            <a:r>
              <a:rPr lang="fi-FI" sz="800" dirty="0" err="1" smtClean="0">
                <a:solidFill>
                  <a:prstClr val="white"/>
                </a:solidFill>
              </a:rPr>
              <a:t>own</a:t>
            </a:r>
            <a:r>
              <a:rPr lang="fi-FI" sz="800" dirty="0" smtClean="0">
                <a:solidFill>
                  <a:prstClr val="white"/>
                </a:solidFill>
              </a:rPr>
              <a:t> </a:t>
            </a:r>
            <a:r>
              <a:rPr lang="fi-FI" sz="800" dirty="0" err="1" smtClean="0">
                <a:solidFill>
                  <a:prstClr val="white"/>
                </a:solidFill>
              </a:rPr>
              <a:t>school</a:t>
            </a:r>
            <a:r>
              <a:rPr lang="fi-FI" sz="800" dirty="0" smtClean="0">
                <a:solidFill>
                  <a:prstClr val="white"/>
                </a:solidFill>
              </a:rPr>
              <a:t> </a:t>
            </a:r>
            <a:r>
              <a:rPr lang="fi-FI" sz="800" dirty="0" err="1" smtClean="0">
                <a:solidFill>
                  <a:prstClr val="white"/>
                </a:solidFill>
              </a:rPr>
              <a:t>before</a:t>
            </a:r>
            <a:r>
              <a:rPr lang="fi-FI" sz="800" dirty="0" smtClean="0">
                <a:solidFill>
                  <a:prstClr val="white"/>
                </a:solidFill>
              </a:rPr>
              <a:t> WORKSHOP </a:t>
            </a:r>
            <a:r>
              <a:rPr lang="fi-FI" sz="800" dirty="0" err="1" smtClean="0">
                <a:solidFill>
                  <a:prstClr val="white"/>
                </a:solidFill>
              </a:rPr>
              <a:t>with</a:t>
            </a:r>
            <a:r>
              <a:rPr lang="fi-FI" sz="800" dirty="0" smtClean="0">
                <a:solidFill>
                  <a:prstClr val="white"/>
                </a:solidFill>
              </a:rPr>
              <a:t> </a:t>
            </a:r>
            <a:r>
              <a:rPr lang="fi-FI" sz="800" dirty="0" err="1" smtClean="0">
                <a:solidFill>
                  <a:prstClr val="white"/>
                </a:solidFill>
              </a:rPr>
              <a:t>this</a:t>
            </a:r>
            <a:r>
              <a:rPr lang="fi-FI" sz="800" dirty="0" smtClean="0">
                <a:solidFill>
                  <a:prstClr val="white"/>
                </a:solidFill>
              </a:rPr>
              <a:t> </a:t>
            </a:r>
            <a:r>
              <a:rPr lang="fi-FI" sz="800" dirty="0" err="1" smtClean="0">
                <a:solidFill>
                  <a:prstClr val="white"/>
                </a:solidFill>
              </a:rPr>
              <a:t>platform</a:t>
            </a:r>
            <a:r>
              <a:rPr lang="fi-FI" sz="800" dirty="0" smtClean="0">
                <a:solidFill>
                  <a:prstClr val="white"/>
                </a:solidFill>
              </a:rPr>
              <a:t> and </a:t>
            </a:r>
            <a:r>
              <a:rPr lang="fi-FI" sz="800" dirty="0" err="1" smtClean="0">
                <a:solidFill>
                  <a:prstClr val="white"/>
                </a:solidFill>
              </a:rPr>
              <a:t>materials</a:t>
            </a:r>
            <a:endParaRPr lang="fi-FI" sz="800" dirty="0" smtClean="0">
              <a:solidFill>
                <a:prstClr val="white"/>
              </a:solidFill>
            </a:endParaRPr>
          </a:p>
          <a:p>
            <a:pPr marL="93663" indent="-93663" defTabSz="914400">
              <a:buFontTx/>
              <a:buChar char="-"/>
            </a:pPr>
            <a:r>
              <a:rPr lang="fi-FI" sz="800" dirty="0" err="1" smtClean="0">
                <a:solidFill>
                  <a:prstClr val="white"/>
                </a:solidFill>
              </a:rPr>
              <a:t>Documents</a:t>
            </a:r>
            <a:r>
              <a:rPr lang="fi-FI" sz="800" dirty="0" smtClean="0">
                <a:solidFill>
                  <a:prstClr val="white"/>
                </a:solidFill>
              </a:rPr>
              <a:t> </a:t>
            </a:r>
            <a:r>
              <a:rPr lang="fi-FI" sz="800" dirty="0" err="1" smtClean="0">
                <a:solidFill>
                  <a:prstClr val="white"/>
                </a:solidFill>
              </a:rPr>
              <a:t>assessment</a:t>
            </a:r>
            <a:r>
              <a:rPr lang="fi-FI" sz="800" dirty="0" smtClean="0">
                <a:solidFill>
                  <a:prstClr val="white"/>
                </a:solidFill>
              </a:rPr>
              <a:t> </a:t>
            </a:r>
            <a:r>
              <a:rPr lang="fi-FI" sz="800" dirty="0" err="1" smtClean="0">
                <a:solidFill>
                  <a:prstClr val="white"/>
                </a:solidFill>
              </a:rPr>
              <a:t>here</a:t>
            </a:r>
            <a:endParaRPr lang="fi-FI" sz="800" dirty="0" smtClean="0">
              <a:solidFill>
                <a:prstClr val="white"/>
              </a:solidFill>
            </a:endParaRPr>
          </a:p>
          <a:p>
            <a:pPr marL="93663" indent="-93663" defTabSz="914400">
              <a:buFontTx/>
              <a:buChar char="-"/>
            </a:pPr>
            <a:r>
              <a:rPr lang="fi-FI" sz="800" dirty="0" err="1" smtClean="0">
                <a:solidFill>
                  <a:prstClr val="white"/>
                </a:solidFill>
              </a:rPr>
              <a:t>Communicates</a:t>
            </a:r>
            <a:r>
              <a:rPr lang="fi-FI" sz="800" dirty="0" smtClean="0">
                <a:solidFill>
                  <a:prstClr val="white"/>
                </a:solidFill>
              </a:rPr>
              <a:t> </a:t>
            </a:r>
            <a:r>
              <a:rPr lang="fi-FI" sz="800" dirty="0" err="1" smtClean="0">
                <a:solidFill>
                  <a:prstClr val="white"/>
                </a:solidFill>
              </a:rPr>
              <a:t>with</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a:t>
            </a:r>
            <a:r>
              <a:rPr lang="fi-FI" sz="800" dirty="0" err="1" smtClean="0">
                <a:solidFill>
                  <a:prstClr val="white"/>
                </a:solidFill>
              </a:rPr>
              <a:t>colleague</a:t>
            </a:r>
            <a:r>
              <a:rPr lang="fi-FI" sz="800" dirty="0" smtClean="0">
                <a:solidFill>
                  <a:prstClr val="white"/>
                </a:solidFill>
              </a:rPr>
              <a:t> </a:t>
            </a:r>
            <a:r>
              <a:rPr lang="fi-FI" sz="800" dirty="0" err="1" smtClean="0">
                <a:solidFill>
                  <a:prstClr val="white"/>
                </a:solidFill>
              </a:rPr>
              <a:t>teachers</a:t>
            </a:r>
            <a:r>
              <a:rPr lang="fi-FI" sz="800" dirty="0" smtClean="0">
                <a:solidFill>
                  <a:prstClr val="white"/>
                </a:solidFill>
              </a:rPr>
              <a:t> and restaurant </a:t>
            </a:r>
            <a:r>
              <a:rPr lang="fi-FI" sz="800" dirty="0" err="1" smtClean="0">
                <a:solidFill>
                  <a:prstClr val="white"/>
                </a:solidFill>
              </a:rPr>
              <a:t>entrepreneurs</a:t>
            </a:r>
            <a:endParaRPr lang="fi-FI" sz="800" dirty="0" smtClean="0">
              <a:solidFill>
                <a:prstClr val="white"/>
              </a:solidFill>
            </a:endParaRPr>
          </a:p>
        </p:txBody>
      </p:sp>
      <p:sp>
        <p:nvSpPr>
          <p:cNvPr id="3" name="Tekstiruutu 2"/>
          <p:cNvSpPr txBox="1"/>
          <p:nvPr/>
        </p:nvSpPr>
        <p:spPr>
          <a:xfrm>
            <a:off x="78828" y="112568"/>
            <a:ext cx="12113172" cy="738664"/>
          </a:xfrm>
          <a:prstGeom prst="rect">
            <a:avLst/>
          </a:prstGeom>
          <a:noFill/>
        </p:spPr>
        <p:txBody>
          <a:bodyPr wrap="square" rtlCol="0">
            <a:spAutoFit/>
          </a:bodyPr>
          <a:lstStyle/>
          <a:p>
            <a:pPr algn="ctr" defTabSz="914400"/>
            <a:r>
              <a:rPr lang="fi-FI" sz="1600" dirty="0" smtClean="0">
                <a:solidFill>
                  <a:schemeClr val="accent5">
                    <a:lumMod val="75000"/>
                  </a:schemeClr>
                </a:solidFill>
                <a:latin typeface="Comic Sans MS" panose="030F0702030302020204" pitchFamily="66" charset="0"/>
              </a:rPr>
              <a:t>NEW INTERNATIONAL, INSPIRING, PRACTICAL AND DIGITAL ELEARNING ORIENTED PEDAGOGICAL MODEL  </a:t>
            </a:r>
            <a:r>
              <a:rPr lang="fi-FI" sz="2600" b="1" dirty="0" err="1" smtClean="0">
                <a:solidFill>
                  <a:schemeClr val="accent5">
                    <a:lumMod val="75000"/>
                  </a:schemeClr>
                </a:solidFill>
                <a:latin typeface="Comic Sans MS" panose="030F0702030302020204" pitchFamily="66" charset="0"/>
              </a:rPr>
              <a:t>eLEARNING</a:t>
            </a:r>
            <a:r>
              <a:rPr lang="fi-FI" sz="2600" b="1" dirty="0" smtClean="0">
                <a:solidFill>
                  <a:schemeClr val="accent5">
                    <a:lumMod val="75000"/>
                  </a:schemeClr>
                </a:solidFill>
                <a:latin typeface="Comic Sans MS" panose="030F0702030302020204" pitchFamily="66" charset="0"/>
              </a:rPr>
              <a:t> WITH POP UP MODULE TO LEARN ENTREPRENEURSHIP </a:t>
            </a:r>
          </a:p>
        </p:txBody>
      </p:sp>
      <p:grpSp>
        <p:nvGrpSpPr>
          <p:cNvPr id="20" name="Ryhmä 19"/>
          <p:cNvGrpSpPr/>
          <p:nvPr/>
        </p:nvGrpSpPr>
        <p:grpSpPr>
          <a:xfrm>
            <a:off x="1960189" y="1102437"/>
            <a:ext cx="1564588" cy="1067109"/>
            <a:chOff x="1150743" y="658906"/>
            <a:chExt cx="3422277" cy="2281518"/>
          </a:xfrm>
        </p:grpSpPr>
        <p:pic>
          <p:nvPicPr>
            <p:cNvPr id="22" name="Kuva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43" y="658906"/>
              <a:ext cx="3422277" cy="2281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kstiruutu 22"/>
            <p:cNvSpPr txBox="1"/>
            <p:nvPr/>
          </p:nvSpPr>
          <p:spPr>
            <a:xfrm>
              <a:off x="2622088" y="961045"/>
              <a:ext cx="1885349" cy="592234"/>
            </a:xfrm>
            <a:prstGeom prst="rect">
              <a:avLst/>
            </a:prstGeom>
            <a:noFill/>
          </p:spPr>
          <p:txBody>
            <a:bodyPr wrap="square" rtlCol="0">
              <a:spAutoFit/>
            </a:bodyPr>
            <a:lstStyle/>
            <a:p>
              <a:pPr defTabSz="914400"/>
              <a:r>
                <a:rPr lang="fi-FI" sz="1200" b="1" dirty="0" err="1" smtClean="0">
                  <a:solidFill>
                    <a:prstClr val="white"/>
                  </a:solidFill>
                  <a:latin typeface="Tempus Sans ITC" panose="04020404030D07020202" pitchFamily="82" charset="0"/>
                </a:rPr>
                <a:t>Teacher</a:t>
              </a:r>
              <a:endParaRPr lang="fi-FI" sz="1200" b="1" dirty="0" smtClean="0">
                <a:solidFill>
                  <a:prstClr val="white"/>
                </a:solidFill>
                <a:latin typeface="Tempus Sans ITC" panose="04020404030D07020202" pitchFamily="82" charset="0"/>
              </a:endParaRPr>
            </a:p>
          </p:txBody>
        </p:sp>
      </p:grpSp>
      <p:sp>
        <p:nvSpPr>
          <p:cNvPr id="18" name="Nuoli oikealle 17"/>
          <p:cNvSpPr/>
          <p:nvPr/>
        </p:nvSpPr>
        <p:spPr>
          <a:xfrm>
            <a:off x="1079938" y="3079533"/>
            <a:ext cx="11000452" cy="3559097"/>
          </a:xfrm>
          <a:prstGeom prst="rightArrow">
            <a:avLst/>
          </a:prstGeom>
          <a:solidFill>
            <a:srgbClr val="70AD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i-FI" sz="3200" b="1" dirty="0" err="1">
                <a:solidFill>
                  <a:prstClr val="white"/>
                </a:solidFill>
                <a:latin typeface="Tempus Sans ITC" panose="04020404030D07020202" pitchFamily="82" charset="0"/>
              </a:rPr>
              <a:t>eLearning</a:t>
            </a:r>
            <a:r>
              <a:rPr lang="fi-FI" sz="3200" b="1" dirty="0">
                <a:solidFill>
                  <a:prstClr val="white"/>
                </a:solidFill>
                <a:latin typeface="Tempus Sans ITC" panose="04020404030D07020202" pitchFamily="82" charset="0"/>
              </a:rPr>
              <a:t> </a:t>
            </a:r>
            <a:r>
              <a:rPr lang="fi-FI" sz="3200" b="1" dirty="0" err="1">
                <a:solidFill>
                  <a:prstClr val="white"/>
                </a:solidFill>
                <a:latin typeface="Tempus Sans ITC" panose="04020404030D07020202" pitchFamily="82" charset="0"/>
              </a:rPr>
              <a:t>Platform</a:t>
            </a:r>
            <a:r>
              <a:rPr lang="fi-FI" sz="3200" b="1" dirty="0">
                <a:solidFill>
                  <a:prstClr val="white"/>
                </a:solidFill>
                <a:latin typeface="Tempus Sans ITC" panose="04020404030D07020202" pitchFamily="82" charset="0"/>
              </a:rPr>
              <a:t> 24/7</a:t>
            </a:r>
          </a:p>
          <a:p>
            <a:pPr marL="285750" indent="-285750" defTabSz="914400">
              <a:buFontTx/>
              <a:buChar char="-"/>
            </a:pPr>
            <a:r>
              <a:rPr lang="fi-FI" sz="1600" dirty="0" err="1">
                <a:solidFill>
                  <a:prstClr val="white"/>
                </a:solidFill>
                <a:latin typeface="Tempus Sans ITC" panose="04020404030D07020202" pitchFamily="82" charset="0"/>
              </a:rPr>
              <a:t>Communication</a:t>
            </a:r>
            <a:r>
              <a:rPr lang="fi-FI" sz="1600" dirty="0">
                <a:solidFill>
                  <a:prstClr val="white"/>
                </a:solidFill>
                <a:latin typeface="Tempus Sans ITC" panose="04020404030D07020202" pitchFamily="82" charset="0"/>
              </a:rPr>
              <a:t> (</a:t>
            </a:r>
            <a:r>
              <a:rPr lang="fi-FI" sz="1600" dirty="0" err="1">
                <a:solidFill>
                  <a:prstClr val="white"/>
                </a:solidFill>
                <a:latin typeface="Tempus Sans ITC" panose="04020404030D07020202" pitchFamily="82" charset="0"/>
              </a:rPr>
              <a:t>chat</a:t>
            </a:r>
            <a:r>
              <a:rPr lang="fi-FI" sz="1600" dirty="0">
                <a:solidFill>
                  <a:prstClr val="white"/>
                </a:solidFill>
                <a:latin typeface="Tempus Sans ITC" panose="04020404030D07020202" pitchFamily="82" charset="0"/>
              </a:rPr>
              <a:t> &amp; Skype for B</a:t>
            </a:r>
            <a:r>
              <a:rPr lang="fi-FI" sz="1600" dirty="0" smtClean="0">
                <a:solidFill>
                  <a:prstClr val="white"/>
                </a:solidFill>
                <a:latin typeface="Tempus Sans ITC" panose="04020404030D07020202" pitchFamily="82" charset="0"/>
              </a:rPr>
              <a:t>usiness) </a:t>
            </a:r>
          </a:p>
          <a:p>
            <a:pPr marL="285750" indent="-285750" defTabSz="914400">
              <a:buFontTx/>
              <a:buChar char="-"/>
            </a:pPr>
            <a:r>
              <a:rPr lang="fi-FI" sz="1600" dirty="0" err="1" smtClean="0">
                <a:solidFill>
                  <a:prstClr val="white"/>
                </a:solidFill>
                <a:latin typeface="Tempus Sans ITC" panose="04020404030D07020202" pitchFamily="82" charset="0"/>
              </a:rPr>
              <a:t>Entrepreneurship</a:t>
            </a:r>
            <a:r>
              <a:rPr lang="fi-FI" sz="1600" dirty="0" smtClean="0">
                <a:solidFill>
                  <a:prstClr val="white"/>
                </a:solidFill>
                <a:latin typeface="Tempus Sans ITC" panose="04020404030D07020202" pitchFamily="82" charset="0"/>
              </a:rPr>
              <a:t> </a:t>
            </a:r>
            <a:r>
              <a:rPr lang="fi-FI" sz="1600" dirty="0" err="1">
                <a:solidFill>
                  <a:prstClr val="white"/>
                </a:solidFill>
                <a:latin typeface="Tempus Sans ITC" panose="04020404030D07020202" pitchFamily="82" charset="0"/>
              </a:rPr>
              <a:t>study</a:t>
            </a:r>
            <a:r>
              <a:rPr lang="fi-FI" sz="1600" dirty="0">
                <a:solidFill>
                  <a:prstClr val="white"/>
                </a:solidFill>
                <a:latin typeface="Tempus Sans ITC" panose="04020404030D07020202" pitchFamily="82" charset="0"/>
              </a:rPr>
              <a:t> </a:t>
            </a:r>
            <a:r>
              <a:rPr lang="fi-FI" sz="1600" dirty="0" err="1" smtClean="0">
                <a:solidFill>
                  <a:prstClr val="white"/>
                </a:solidFill>
                <a:latin typeface="Tempus Sans ITC" panose="04020404030D07020202" pitchFamily="82" charset="0"/>
              </a:rPr>
              <a:t>materials</a:t>
            </a:r>
            <a:r>
              <a:rPr lang="fi-FI" sz="1600" dirty="0" smtClean="0">
                <a:solidFill>
                  <a:prstClr val="white"/>
                </a:solidFill>
                <a:latin typeface="Tempus Sans ITC" panose="04020404030D07020202" pitchFamily="82" charset="0"/>
              </a:rPr>
              <a:t> (</a:t>
            </a:r>
            <a:r>
              <a:rPr lang="fi-FI" sz="1600" dirty="0" err="1" smtClean="0">
                <a:solidFill>
                  <a:prstClr val="white"/>
                </a:solidFill>
                <a:latin typeface="Tempus Sans ITC" panose="04020404030D07020202" pitchFamily="82" charset="0"/>
              </a:rPr>
              <a:t>Working</a:t>
            </a:r>
            <a:r>
              <a:rPr lang="fi-FI" sz="1600" dirty="0" smtClean="0">
                <a:solidFill>
                  <a:prstClr val="white"/>
                </a:solidFill>
                <a:latin typeface="Tempus Sans ITC" panose="04020404030D07020202" pitchFamily="82" charset="0"/>
              </a:rPr>
              <a:t> as Entrepreneur)</a:t>
            </a:r>
            <a:endParaRPr lang="fi-FI" sz="1600" dirty="0">
              <a:solidFill>
                <a:prstClr val="white"/>
              </a:solidFill>
              <a:latin typeface="Tempus Sans ITC" panose="04020404030D07020202" pitchFamily="82" charset="0"/>
            </a:endParaRPr>
          </a:p>
          <a:p>
            <a:pPr marL="285750" indent="-285750" defTabSz="914400">
              <a:buFontTx/>
              <a:buChar char="-"/>
            </a:pPr>
            <a:r>
              <a:rPr lang="fi-FI" sz="1600" dirty="0" err="1">
                <a:solidFill>
                  <a:prstClr val="white"/>
                </a:solidFill>
                <a:latin typeface="Tempus Sans ITC" panose="04020404030D07020202" pitchFamily="82" charset="0"/>
              </a:rPr>
              <a:t>Guidance</a:t>
            </a:r>
            <a:r>
              <a:rPr lang="fi-FI" sz="1600" dirty="0">
                <a:solidFill>
                  <a:prstClr val="white"/>
                </a:solidFill>
                <a:latin typeface="Tempus Sans ITC" panose="04020404030D07020202" pitchFamily="82" charset="0"/>
              </a:rPr>
              <a:t> of </a:t>
            </a:r>
            <a:r>
              <a:rPr lang="fi-FI" sz="1600" dirty="0" err="1">
                <a:solidFill>
                  <a:prstClr val="white"/>
                </a:solidFill>
                <a:latin typeface="Tempus Sans ITC" panose="04020404030D07020202" pitchFamily="82" charset="0"/>
              </a:rPr>
              <a:t>students</a:t>
            </a:r>
            <a:r>
              <a:rPr lang="fi-FI" sz="1600" dirty="0">
                <a:solidFill>
                  <a:prstClr val="white"/>
                </a:solidFill>
                <a:latin typeface="Tempus Sans ITC" panose="04020404030D07020202" pitchFamily="82" charset="0"/>
              </a:rPr>
              <a:t> </a:t>
            </a:r>
            <a:r>
              <a:rPr lang="fi-FI" sz="1600" dirty="0" err="1">
                <a:solidFill>
                  <a:prstClr val="white"/>
                </a:solidFill>
                <a:latin typeface="Tempus Sans ITC" panose="04020404030D07020202" pitchFamily="82" charset="0"/>
              </a:rPr>
              <a:t>by</a:t>
            </a:r>
            <a:r>
              <a:rPr lang="fi-FI" sz="1600" dirty="0">
                <a:solidFill>
                  <a:prstClr val="white"/>
                </a:solidFill>
                <a:latin typeface="Tempus Sans ITC" panose="04020404030D07020202" pitchFamily="82" charset="0"/>
              </a:rPr>
              <a:t> </a:t>
            </a:r>
            <a:r>
              <a:rPr lang="fi-FI" sz="1600" dirty="0" err="1">
                <a:solidFill>
                  <a:prstClr val="white"/>
                </a:solidFill>
                <a:latin typeface="Tempus Sans ITC" panose="04020404030D07020202" pitchFamily="82" charset="0"/>
              </a:rPr>
              <a:t>teachers</a:t>
            </a:r>
            <a:r>
              <a:rPr lang="fi-FI" sz="1600" dirty="0">
                <a:solidFill>
                  <a:prstClr val="white"/>
                </a:solidFill>
                <a:latin typeface="Tempus Sans ITC" panose="04020404030D07020202" pitchFamily="82" charset="0"/>
              </a:rPr>
              <a:t> and restaurant </a:t>
            </a:r>
            <a:r>
              <a:rPr lang="fi-FI" sz="1600" dirty="0" err="1" smtClean="0">
                <a:solidFill>
                  <a:prstClr val="white"/>
                </a:solidFill>
                <a:latin typeface="Tempus Sans ITC" panose="04020404030D07020202" pitchFamily="82" charset="0"/>
              </a:rPr>
              <a:t>entrepreneurs</a:t>
            </a:r>
            <a:endParaRPr lang="fi-FI" sz="1600" dirty="0">
              <a:solidFill>
                <a:prstClr val="white"/>
              </a:solidFill>
              <a:latin typeface="Tempus Sans ITC" panose="04020404030D07020202" pitchFamily="82" charset="0"/>
            </a:endParaRPr>
          </a:p>
        </p:txBody>
      </p:sp>
      <p:sp>
        <p:nvSpPr>
          <p:cNvPr id="30" name="Tekstiruutu 29"/>
          <p:cNvSpPr txBox="1"/>
          <p:nvPr/>
        </p:nvSpPr>
        <p:spPr>
          <a:xfrm>
            <a:off x="9641438" y="4785411"/>
            <a:ext cx="2270235" cy="584775"/>
          </a:xfrm>
          <a:prstGeom prst="rect">
            <a:avLst/>
          </a:prstGeom>
          <a:noFill/>
        </p:spPr>
        <p:txBody>
          <a:bodyPr wrap="square" rtlCol="0">
            <a:spAutoFit/>
          </a:bodyPr>
          <a:lstStyle/>
          <a:p>
            <a:pPr marL="285750" indent="-285750" defTabSz="914400">
              <a:buFontTx/>
              <a:buChar char="-"/>
            </a:pPr>
            <a:r>
              <a:rPr lang="fi-FI" sz="1600" dirty="0" err="1">
                <a:solidFill>
                  <a:prstClr val="white"/>
                </a:solidFill>
                <a:latin typeface="Tempus Sans ITC" panose="04020404030D07020202" pitchFamily="82" charset="0"/>
              </a:rPr>
              <a:t>Assessment</a:t>
            </a:r>
            <a:endParaRPr lang="fi-FI" sz="1600" dirty="0">
              <a:solidFill>
                <a:prstClr val="white"/>
              </a:solidFill>
              <a:latin typeface="Tempus Sans ITC" panose="04020404030D07020202" pitchFamily="82" charset="0"/>
            </a:endParaRPr>
          </a:p>
          <a:p>
            <a:pPr marL="285750" indent="-285750" defTabSz="914400">
              <a:buFontTx/>
              <a:buChar char="-"/>
            </a:pPr>
            <a:r>
              <a:rPr lang="fi-FI" sz="1600" dirty="0" err="1">
                <a:solidFill>
                  <a:prstClr val="white"/>
                </a:solidFill>
                <a:latin typeface="Tempus Sans ITC" panose="04020404030D07020202" pitchFamily="82" charset="0"/>
              </a:rPr>
              <a:t>Collecting</a:t>
            </a:r>
            <a:r>
              <a:rPr lang="fi-FI" sz="1600" dirty="0">
                <a:solidFill>
                  <a:prstClr val="white"/>
                </a:solidFill>
                <a:latin typeface="Tempus Sans ITC" panose="04020404030D07020202" pitchFamily="82" charset="0"/>
              </a:rPr>
              <a:t> feedback</a:t>
            </a:r>
          </a:p>
        </p:txBody>
      </p:sp>
      <p:pic>
        <p:nvPicPr>
          <p:cNvPr id="2" name="Kuv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808" y="3935973"/>
            <a:ext cx="2831600" cy="212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kstiruutu 25"/>
          <p:cNvSpPr txBox="1"/>
          <p:nvPr/>
        </p:nvSpPr>
        <p:spPr>
          <a:xfrm>
            <a:off x="6794863" y="3769508"/>
            <a:ext cx="4958822" cy="492443"/>
          </a:xfrm>
          <a:prstGeom prst="rect">
            <a:avLst/>
          </a:prstGeom>
          <a:noFill/>
        </p:spPr>
        <p:txBody>
          <a:bodyPr wrap="square" rtlCol="0">
            <a:spAutoFit/>
          </a:bodyPr>
          <a:lstStyle/>
          <a:p>
            <a:pPr defTabSz="914400"/>
            <a:r>
              <a:rPr lang="fi-FI" sz="1200" dirty="0" smtClean="0">
                <a:solidFill>
                  <a:prstClr val="black"/>
                </a:solidFill>
                <a:latin typeface="Tempus Sans ITC" panose="04020404030D07020202" pitchFamily="82" charset="0"/>
              </a:rPr>
              <a:t>WORKSHOPS: 1) FINLAND, 2) SPAIN, 3) LATVIA AND 4) ITALY </a:t>
            </a:r>
          </a:p>
          <a:p>
            <a:pPr defTabSz="914400"/>
            <a:r>
              <a:rPr lang="fi-FI" sz="1400" b="1" dirty="0" smtClean="0">
                <a:solidFill>
                  <a:prstClr val="black"/>
                </a:solidFill>
                <a:latin typeface="Tempus Sans ITC" panose="04020404030D07020202" pitchFamily="82" charset="0"/>
              </a:rPr>
              <a:t>ESTABLISH AND RUN STREET FOOD POP UP RESTAURANT</a:t>
            </a:r>
          </a:p>
        </p:txBody>
      </p:sp>
      <p:sp>
        <p:nvSpPr>
          <p:cNvPr id="40" name="Pyöristetty suorakulmio 39"/>
          <p:cNvSpPr/>
          <p:nvPr/>
        </p:nvSpPr>
        <p:spPr>
          <a:xfrm>
            <a:off x="3511021" y="1113005"/>
            <a:ext cx="1317641" cy="600389"/>
          </a:xfrm>
          <a:prstGeom prst="roundRect">
            <a:avLst/>
          </a:prstGeom>
          <a:solidFill>
            <a:srgbClr val="4D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defTabSz="914400">
              <a:buFontTx/>
              <a:buChar char="-"/>
            </a:pPr>
            <a:r>
              <a:rPr lang="fi-FI" sz="800" dirty="0" err="1" smtClean="0">
                <a:solidFill>
                  <a:prstClr val="white"/>
                </a:solidFill>
              </a:rPr>
              <a:t>Participates</a:t>
            </a:r>
            <a:r>
              <a:rPr lang="fi-FI" sz="800" dirty="0" smtClean="0">
                <a:solidFill>
                  <a:prstClr val="white"/>
                </a:solidFill>
              </a:rPr>
              <a:t> pop </a:t>
            </a:r>
            <a:r>
              <a:rPr lang="fi-FI" sz="800" dirty="0" err="1" smtClean="0">
                <a:solidFill>
                  <a:prstClr val="white"/>
                </a:solidFill>
              </a:rPr>
              <a:t>up</a:t>
            </a:r>
            <a:r>
              <a:rPr lang="fi-FI" sz="800" dirty="0" smtClean="0">
                <a:solidFill>
                  <a:prstClr val="white"/>
                </a:solidFill>
              </a:rPr>
              <a:t> restaurant </a:t>
            </a:r>
            <a:r>
              <a:rPr lang="fi-FI" sz="800" dirty="0" err="1" smtClean="0">
                <a:solidFill>
                  <a:prstClr val="white"/>
                </a:solidFill>
              </a:rPr>
              <a:t>workshops</a:t>
            </a:r>
            <a:endParaRPr lang="fi-FI" sz="800" dirty="0" smtClean="0">
              <a:solidFill>
                <a:prstClr val="white"/>
              </a:solidFill>
            </a:endParaRPr>
          </a:p>
          <a:p>
            <a:pPr marL="93663" indent="-93663" defTabSz="914400">
              <a:buFontTx/>
              <a:buChar char="-"/>
            </a:pPr>
            <a:r>
              <a:rPr lang="fi-FI" sz="800" dirty="0" err="1" smtClean="0">
                <a:solidFill>
                  <a:prstClr val="white"/>
                </a:solidFill>
              </a:rPr>
              <a:t>Guides</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in Pop </a:t>
            </a:r>
            <a:r>
              <a:rPr lang="fi-FI" sz="800" dirty="0" err="1" smtClean="0">
                <a:solidFill>
                  <a:prstClr val="white"/>
                </a:solidFill>
              </a:rPr>
              <a:t>up</a:t>
            </a:r>
            <a:r>
              <a:rPr lang="fi-FI" sz="800" dirty="0" smtClean="0">
                <a:solidFill>
                  <a:prstClr val="white"/>
                </a:solidFill>
              </a:rPr>
              <a:t> </a:t>
            </a:r>
            <a:r>
              <a:rPr lang="fi-FI" sz="800" dirty="0" err="1" smtClean="0">
                <a:solidFill>
                  <a:prstClr val="white"/>
                </a:solidFill>
              </a:rPr>
              <a:t>restaurants</a:t>
            </a:r>
            <a:endParaRPr lang="fi-FI" sz="800" dirty="0" smtClean="0">
              <a:solidFill>
                <a:prstClr val="white"/>
              </a:solidFill>
            </a:endParaRPr>
          </a:p>
        </p:txBody>
      </p:sp>
      <p:sp>
        <p:nvSpPr>
          <p:cNvPr id="45" name="Pyöristetty suorakulmio 44"/>
          <p:cNvSpPr/>
          <p:nvPr/>
        </p:nvSpPr>
        <p:spPr>
          <a:xfrm>
            <a:off x="5696220" y="2737634"/>
            <a:ext cx="1617511" cy="573968"/>
          </a:xfrm>
          <a:prstGeom prst="roundRect">
            <a:avLst/>
          </a:prstGeom>
          <a:solidFill>
            <a:srgbClr val="4A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r>
              <a:rPr lang="fi-FI" sz="800" dirty="0" smtClean="0">
                <a:solidFill>
                  <a:prstClr val="white"/>
                </a:solidFill>
              </a:rPr>
              <a:t>- </a:t>
            </a:r>
            <a:r>
              <a:rPr lang="fi-FI" sz="800" dirty="0" err="1" smtClean="0">
                <a:solidFill>
                  <a:prstClr val="white"/>
                </a:solidFill>
              </a:rPr>
              <a:t>Establishes</a:t>
            </a:r>
            <a:r>
              <a:rPr lang="fi-FI" sz="800" dirty="0" smtClean="0">
                <a:solidFill>
                  <a:prstClr val="white"/>
                </a:solidFill>
              </a:rPr>
              <a:t> and </a:t>
            </a:r>
            <a:r>
              <a:rPr lang="fi-FI" sz="800" dirty="0" err="1" smtClean="0">
                <a:solidFill>
                  <a:prstClr val="white"/>
                </a:solidFill>
              </a:rPr>
              <a:t>runs</a:t>
            </a:r>
            <a:r>
              <a:rPr lang="fi-FI" sz="800" dirty="0" smtClean="0">
                <a:solidFill>
                  <a:prstClr val="white"/>
                </a:solidFill>
              </a:rPr>
              <a:t>  </a:t>
            </a:r>
            <a:r>
              <a:rPr lang="fi-FI" sz="800" b="1" dirty="0" smtClean="0">
                <a:solidFill>
                  <a:prstClr val="white"/>
                </a:solidFill>
              </a:rPr>
              <a:t>ONE</a:t>
            </a:r>
            <a:r>
              <a:rPr lang="fi-FI" sz="800" dirty="0" smtClean="0">
                <a:solidFill>
                  <a:prstClr val="white"/>
                </a:solidFill>
              </a:rPr>
              <a:t> pop </a:t>
            </a:r>
            <a:r>
              <a:rPr lang="fi-FI" sz="800" dirty="0" err="1" smtClean="0">
                <a:solidFill>
                  <a:prstClr val="white"/>
                </a:solidFill>
              </a:rPr>
              <a:t>up</a:t>
            </a:r>
            <a:r>
              <a:rPr lang="fi-FI" sz="800" dirty="0" smtClean="0">
                <a:solidFill>
                  <a:prstClr val="white"/>
                </a:solidFill>
              </a:rPr>
              <a:t> restaurant </a:t>
            </a:r>
            <a:r>
              <a:rPr lang="fi-FI" sz="800" dirty="0" err="1" smtClean="0">
                <a:solidFill>
                  <a:prstClr val="white"/>
                </a:solidFill>
              </a:rPr>
              <a:t>with</a:t>
            </a:r>
            <a:r>
              <a:rPr lang="fi-FI" sz="800" dirty="0" smtClean="0">
                <a:solidFill>
                  <a:prstClr val="white"/>
                </a:solidFill>
              </a:rPr>
              <a:t> </a:t>
            </a:r>
            <a:r>
              <a:rPr lang="fi-FI" sz="800" dirty="0" err="1" smtClean="0">
                <a:solidFill>
                  <a:prstClr val="white"/>
                </a:solidFill>
              </a:rPr>
              <a:t>international</a:t>
            </a:r>
            <a:r>
              <a:rPr lang="fi-FI" sz="800" dirty="0" smtClean="0">
                <a:solidFill>
                  <a:prstClr val="white"/>
                </a:solidFill>
              </a:rPr>
              <a:t> </a:t>
            </a:r>
            <a:r>
              <a:rPr lang="fi-FI" sz="800" dirty="0" err="1" smtClean="0">
                <a:solidFill>
                  <a:prstClr val="white"/>
                </a:solidFill>
              </a:rPr>
              <a:t>colleague</a:t>
            </a:r>
            <a:r>
              <a:rPr lang="fi-FI" sz="800" dirty="0" smtClean="0">
                <a:solidFill>
                  <a:prstClr val="white"/>
                </a:solidFill>
              </a:rPr>
              <a:t> </a:t>
            </a:r>
            <a:r>
              <a:rPr lang="fi-FI" sz="800" dirty="0" err="1" smtClean="0">
                <a:solidFill>
                  <a:prstClr val="white"/>
                </a:solidFill>
              </a:rPr>
              <a:t>students</a:t>
            </a:r>
            <a:endParaRPr lang="fi-FI" sz="800" dirty="0" smtClean="0">
              <a:solidFill>
                <a:prstClr val="white"/>
              </a:solidFill>
            </a:endParaRPr>
          </a:p>
          <a:p>
            <a:pPr defTabSz="914400"/>
            <a:r>
              <a:rPr lang="fi-FI" sz="800" dirty="0" smtClean="0">
                <a:solidFill>
                  <a:prstClr val="white"/>
                </a:solidFill>
              </a:rPr>
              <a:t>- Film </a:t>
            </a:r>
            <a:r>
              <a:rPr lang="fi-FI" sz="800" dirty="0" err="1" smtClean="0">
                <a:solidFill>
                  <a:prstClr val="white"/>
                </a:solidFill>
              </a:rPr>
              <a:t>the</a:t>
            </a:r>
            <a:r>
              <a:rPr lang="fi-FI" sz="800" dirty="0" smtClean="0">
                <a:solidFill>
                  <a:prstClr val="white"/>
                </a:solidFill>
              </a:rPr>
              <a:t> workshop </a:t>
            </a:r>
            <a:r>
              <a:rPr lang="fi-FI" sz="800" dirty="0" err="1" smtClean="0">
                <a:solidFill>
                  <a:prstClr val="white"/>
                </a:solidFill>
              </a:rPr>
              <a:t>happenings</a:t>
            </a:r>
            <a:endParaRPr lang="fi-FI" sz="800" dirty="0" smtClean="0">
              <a:solidFill>
                <a:prstClr val="white"/>
              </a:solidFill>
            </a:endParaRPr>
          </a:p>
          <a:p>
            <a:pPr marL="171450" indent="-171450" defTabSz="914400">
              <a:buFontTx/>
              <a:buChar char="-"/>
            </a:pPr>
            <a:endParaRPr lang="fi-FI" sz="800" dirty="0">
              <a:solidFill>
                <a:prstClr val="white"/>
              </a:solidFill>
            </a:endParaRPr>
          </a:p>
        </p:txBody>
      </p:sp>
      <p:sp>
        <p:nvSpPr>
          <p:cNvPr id="47" name="Pyöristetty suorakulmio 46"/>
          <p:cNvSpPr/>
          <p:nvPr/>
        </p:nvSpPr>
        <p:spPr>
          <a:xfrm>
            <a:off x="7611208" y="1406748"/>
            <a:ext cx="1394234" cy="646465"/>
          </a:xfrm>
          <a:prstGeom prst="roundRect">
            <a:avLst/>
          </a:prstGeom>
          <a:solidFill>
            <a:srgbClr val="77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defTabSz="914400">
              <a:buFontTx/>
              <a:buChar char="-"/>
            </a:pPr>
            <a:r>
              <a:rPr lang="fi-FI" sz="800" dirty="0" err="1" smtClean="0">
                <a:solidFill>
                  <a:prstClr val="white"/>
                </a:solidFill>
              </a:rPr>
              <a:t>Participates</a:t>
            </a:r>
            <a:r>
              <a:rPr lang="fi-FI" sz="800" dirty="0" smtClean="0">
                <a:solidFill>
                  <a:prstClr val="white"/>
                </a:solidFill>
              </a:rPr>
              <a:t> in </a:t>
            </a:r>
            <a:r>
              <a:rPr lang="fi-FI" sz="800" dirty="0" err="1" smtClean="0">
                <a:solidFill>
                  <a:prstClr val="white"/>
                </a:solidFill>
              </a:rPr>
              <a:t>local</a:t>
            </a:r>
            <a:r>
              <a:rPr lang="fi-FI" sz="800" dirty="0" smtClean="0">
                <a:solidFill>
                  <a:prstClr val="white"/>
                </a:solidFill>
              </a:rPr>
              <a:t> pop </a:t>
            </a:r>
            <a:r>
              <a:rPr lang="fi-FI" sz="800" dirty="0" err="1" smtClean="0">
                <a:solidFill>
                  <a:prstClr val="white"/>
                </a:solidFill>
              </a:rPr>
              <a:t>up</a:t>
            </a:r>
            <a:r>
              <a:rPr lang="fi-FI" sz="800" dirty="0" smtClean="0">
                <a:solidFill>
                  <a:prstClr val="white"/>
                </a:solidFill>
              </a:rPr>
              <a:t> restaurant </a:t>
            </a:r>
            <a:r>
              <a:rPr lang="fi-FI" sz="800" dirty="0" err="1" smtClean="0">
                <a:solidFill>
                  <a:prstClr val="white"/>
                </a:solidFill>
              </a:rPr>
              <a:t>workshops</a:t>
            </a:r>
            <a:endParaRPr lang="fi-FI" sz="800" dirty="0" smtClean="0">
              <a:solidFill>
                <a:prstClr val="white"/>
              </a:solidFill>
            </a:endParaRPr>
          </a:p>
          <a:p>
            <a:pPr marL="93663" indent="-93663" defTabSz="914400">
              <a:buFontTx/>
              <a:buChar char="-"/>
            </a:pPr>
            <a:r>
              <a:rPr lang="fi-FI" sz="800" dirty="0" err="1" smtClean="0">
                <a:solidFill>
                  <a:prstClr val="white"/>
                </a:solidFill>
              </a:rPr>
              <a:t>Spars</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in </a:t>
            </a:r>
            <a:r>
              <a:rPr lang="fi-FI" sz="800" dirty="0" err="1" smtClean="0">
                <a:solidFill>
                  <a:prstClr val="white"/>
                </a:solidFill>
              </a:rPr>
              <a:t>their</a:t>
            </a:r>
            <a:r>
              <a:rPr lang="fi-FI" sz="800" dirty="0" smtClean="0">
                <a:solidFill>
                  <a:prstClr val="white"/>
                </a:solidFill>
              </a:rPr>
              <a:t> pop </a:t>
            </a:r>
            <a:r>
              <a:rPr lang="fi-FI" sz="800" dirty="0" err="1" smtClean="0">
                <a:solidFill>
                  <a:prstClr val="white"/>
                </a:solidFill>
              </a:rPr>
              <a:t>up</a:t>
            </a:r>
            <a:r>
              <a:rPr lang="fi-FI" sz="800" dirty="0" smtClean="0">
                <a:solidFill>
                  <a:prstClr val="white"/>
                </a:solidFill>
              </a:rPr>
              <a:t> restaurant</a:t>
            </a:r>
          </a:p>
          <a:p>
            <a:pPr defTabSz="914400"/>
            <a:endParaRPr lang="fi-FI" sz="800" dirty="0">
              <a:solidFill>
                <a:prstClr val="white"/>
              </a:solidFill>
            </a:endParaRPr>
          </a:p>
        </p:txBody>
      </p:sp>
      <p:grpSp>
        <p:nvGrpSpPr>
          <p:cNvPr id="5" name="Ryhmä 4"/>
          <p:cNvGrpSpPr/>
          <p:nvPr/>
        </p:nvGrpSpPr>
        <p:grpSpPr>
          <a:xfrm>
            <a:off x="10886159" y="1414575"/>
            <a:ext cx="1159200" cy="782736"/>
            <a:chOff x="10886159" y="1414575"/>
            <a:chExt cx="1159200" cy="782736"/>
          </a:xfrm>
        </p:grpSpPr>
        <p:pic>
          <p:nvPicPr>
            <p:cNvPr id="48" name="Kuva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6159" y="1425718"/>
              <a:ext cx="1159200" cy="771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 name="Tekstiruutu 48"/>
            <p:cNvSpPr txBox="1"/>
            <p:nvPr/>
          </p:nvSpPr>
          <p:spPr>
            <a:xfrm>
              <a:off x="10886159" y="1414575"/>
              <a:ext cx="1025514" cy="276999"/>
            </a:xfrm>
            <a:prstGeom prst="rect">
              <a:avLst/>
            </a:prstGeom>
            <a:noFill/>
          </p:spPr>
          <p:txBody>
            <a:bodyPr wrap="square" rtlCol="0">
              <a:spAutoFit/>
            </a:bodyPr>
            <a:lstStyle/>
            <a:p>
              <a:pPr defTabSz="914400"/>
              <a:r>
                <a:rPr lang="fi-FI" sz="1200" b="1" dirty="0" err="1" smtClean="0">
                  <a:solidFill>
                    <a:prstClr val="black"/>
                  </a:solidFill>
                  <a:latin typeface="Tempus Sans ITC" panose="04020404030D07020202" pitchFamily="82" charset="0"/>
                </a:rPr>
                <a:t>Observer</a:t>
              </a:r>
              <a:endParaRPr lang="fi-FI" sz="1200" b="1" dirty="0">
                <a:solidFill>
                  <a:prstClr val="black"/>
                </a:solidFill>
                <a:latin typeface="Tempus Sans ITC" panose="04020404030D07020202" pitchFamily="82" charset="0"/>
              </a:endParaRPr>
            </a:p>
          </p:txBody>
        </p:sp>
      </p:grpSp>
      <p:cxnSp>
        <p:nvCxnSpPr>
          <p:cNvPr id="51" name="Suora nuoliyhdysviiva 50"/>
          <p:cNvCxnSpPr/>
          <p:nvPr/>
        </p:nvCxnSpPr>
        <p:spPr>
          <a:xfrm flipH="1">
            <a:off x="9950503" y="2193024"/>
            <a:ext cx="1315843" cy="1477962"/>
          </a:xfrm>
          <a:prstGeom prst="straightConnector1">
            <a:avLst/>
          </a:prstGeom>
          <a:ln w="76200">
            <a:solidFill>
              <a:srgbClr val="AB8F1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Pyöristetty suorakulmio 49"/>
          <p:cNvSpPr/>
          <p:nvPr/>
        </p:nvSpPr>
        <p:spPr>
          <a:xfrm>
            <a:off x="10578024" y="2476140"/>
            <a:ext cx="1547404" cy="1000007"/>
          </a:xfrm>
          <a:prstGeom prst="roundRect">
            <a:avLst/>
          </a:prstGeom>
          <a:solidFill>
            <a:srgbClr val="AB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defTabSz="914400">
              <a:buFontTx/>
              <a:buChar char="-"/>
            </a:pPr>
            <a:r>
              <a:rPr lang="fi-FI" sz="800" dirty="0" err="1" smtClean="0">
                <a:solidFill>
                  <a:prstClr val="white"/>
                </a:solidFill>
              </a:rPr>
              <a:t>Interested</a:t>
            </a:r>
            <a:r>
              <a:rPr lang="fi-FI" sz="800" dirty="0" smtClean="0">
                <a:solidFill>
                  <a:prstClr val="white"/>
                </a:solidFill>
              </a:rPr>
              <a:t> </a:t>
            </a:r>
            <a:r>
              <a:rPr lang="fi-FI" sz="800" dirty="0" err="1" smtClean="0">
                <a:solidFill>
                  <a:prstClr val="white"/>
                </a:solidFill>
              </a:rPr>
              <a:t>organizations</a:t>
            </a:r>
            <a:r>
              <a:rPr lang="fi-FI" sz="800" dirty="0" smtClean="0">
                <a:solidFill>
                  <a:prstClr val="white"/>
                </a:solidFill>
              </a:rPr>
              <a:t> </a:t>
            </a:r>
            <a:r>
              <a:rPr lang="fi-FI" sz="800" dirty="0" err="1" smtClean="0">
                <a:solidFill>
                  <a:prstClr val="white"/>
                </a:solidFill>
              </a:rPr>
              <a:t>will</a:t>
            </a:r>
            <a:r>
              <a:rPr lang="fi-FI" sz="800" dirty="0" smtClean="0">
                <a:solidFill>
                  <a:prstClr val="white"/>
                </a:solidFill>
              </a:rPr>
              <a:t> </a:t>
            </a:r>
            <a:r>
              <a:rPr lang="fi-FI" sz="800" dirty="0" err="1" smtClean="0">
                <a:solidFill>
                  <a:prstClr val="white"/>
                </a:solidFill>
              </a:rPr>
              <a:t>be</a:t>
            </a:r>
            <a:r>
              <a:rPr lang="fi-FI" sz="800" dirty="0" smtClean="0">
                <a:solidFill>
                  <a:prstClr val="white"/>
                </a:solidFill>
              </a:rPr>
              <a:t> </a:t>
            </a:r>
            <a:r>
              <a:rPr lang="fi-FI" sz="800" dirty="0" err="1" smtClean="0">
                <a:solidFill>
                  <a:prstClr val="white"/>
                </a:solidFill>
              </a:rPr>
              <a:t>invited</a:t>
            </a:r>
            <a:r>
              <a:rPr lang="fi-FI" sz="800" dirty="0" smtClean="0">
                <a:solidFill>
                  <a:prstClr val="white"/>
                </a:solidFill>
              </a:rPr>
              <a:t> to </a:t>
            </a:r>
            <a:r>
              <a:rPr lang="fi-FI" sz="800" dirty="0" err="1" smtClean="0">
                <a:solidFill>
                  <a:prstClr val="white"/>
                </a:solidFill>
              </a:rPr>
              <a:t>observe</a:t>
            </a:r>
            <a:r>
              <a:rPr lang="fi-FI" sz="800" dirty="0" smtClean="0">
                <a:solidFill>
                  <a:prstClr val="white"/>
                </a:solidFill>
              </a:rPr>
              <a:t> </a:t>
            </a:r>
            <a:r>
              <a:rPr lang="fi-FI" sz="800" dirty="0" err="1" smtClean="0">
                <a:solidFill>
                  <a:prstClr val="white"/>
                </a:solidFill>
              </a:rPr>
              <a:t>the</a:t>
            </a:r>
            <a:r>
              <a:rPr lang="fi-FI" sz="800" dirty="0" smtClean="0">
                <a:solidFill>
                  <a:prstClr val="white"/>
                </a:solidFill>
              </a:rPr>
              <a:t> WORKSHOPS 3-4 and </a:t>
            </a:r>
            <a:r>
              <a:rPr lang="fi-FI" sz="800" dirty="0" err="1" smtClean="0">
                <a:solidFill>
                  <a:prstClr val="white"/>
                </a:solidFill>
              </a:rPr>
              <a:t>they</a:t>
            </a:r>
            <a:r>
              <a:rPr lang="fi-FI" sz="800" dirty="0" smtClean="0">
                <a:solidFill>
                  <a:prstClr val="white"/>
                </a:solidFill>
              </a:rPr>
              <a:t> </a:t>
            </a:r>
            <a:r>
              <a:rPr lang="fi-FI" sz="800" dirty="0" err="1" smtClean="0">
                <a:solidFill>
                  <a:prstClr val="white"/>
                </a:solidFill>
              </a:rPr>
              <a:t>can</a:t>
            </a:r>
            <a:r>
              <a:rPr lang="fi-FI" sz="800" dirty="0" smtClean="0">
                <a:solidFill>
                  <a:prstClr val="white"/>
                </a:solidFill>
              </a:rPr>
              <a:t> </a:t>
            </a:r>
            <a:r>
              <a:rPr lang="fi-FI" sz="800" dirty="0" err="1" smtClean="0">
                <a:solidFill>
                  <a:prstClr val="white"/>
                </a:solidFill>
              </a:rPr>
              <a:t>follow</a:t>
            </a:r>
            <a:r>
              <a:rPr lang="fi-FI" sz="800" dirty="0" smtClean="0">
                <a:solidFill>
                  <a:prstClr val="white"/>
                </a:solidFill>
              </a:rPr>
              <a:t> </a:t>
            </a:r>
            <a:r>
              <a:rPr lang="fi-FI" sz="800" dirty="0" err="1" smtClean="0">
                <a:solidFill>
                  <a:prstClr val="white"/>
                </a:solidFill>
              </a:rPr>
              <a:t>the</a:t>
            </a:r>
            <a:r>
              <a:rPr lang="fi-FI" sz="800" dirty="0" smtClean="0">
                <a:solidFill>
                  <a:prstClr val="white"/>
                </a:solidFill>
              </a:rPr>
              <a:t> </a:t>
            </a:r>
            <a:r>
              <a:rPr lang="fi-FI" sz="800" dirty="0" err="1" smtClean="0">
                <a:solidFill>
                  <a:prstClr val="white"/>
                </a:solidFill>
              </a:rPr>
              <a:t>project</a:t>
            </a:r>
            <a:r>
              <a:rPr lang="fi-FI" sz="800" dirty="0" smtClean="0">
                <a:solidFill>
                  <a:prstClr val="white"/>
                </a:solidFill>
              </a:rPr>
              <a:t> online as </a:t>
            </a:r>
            <a:r>
              <a:rPr lang="fi-FI" sz="800" dirty="0" err="1" smtClean="0">
                <a:solidFill>
                  <a:prstClr val="white"/>
                </a:solidFill>
              </a:rPr>
              <a:t>the</a:t>
            </a:r>
            <a:r>
              <a:rPr lang="fi-FI" sz="800" dirty="0" smtClean="0">
                <a:solidFill>
                  <a:prstClr val="white"/>
                </a:solidFill>
              </a:rPr>
              <a:t> </a:t>
            </a:r>
            <a:r>
              <a:rPr lang="fi-FI" sz="800" dirty="0" err="1" smtClean="0">
                <a:solidFill>
                  <a:prstClr val="white"/>
                </a:solidFill>
              </a:rPr>
              <a:t>concept</a:t>
            </a:r>
            <a:r>
              <a:rPr lang="fi-FI" sz="800" dirty="0" smtClean="0">
                <a:solidFill>
                  <a:prstClr val="white"/>
                </a:solidFill>
              </a:rPr>
              <a:t> </a:t>
            </a:r>
            <a:r>
              <a:rPr lang="fi-FI" sz="800" dirty="0" err="1" smtClean="0">
                <a:solidFill>
                  <a:prstClr val="white"/>
                </a:solidFill>
              </a:rPr>
              <a:t>will</a:t>
            </a:r>
            <a:r>
              <a:rPr lang="fi-FI" sz="800" dirty="0" smtClean="0">
                <a:solidFill>
                  <a:prstClr val="white"/>
                </a:solidFill>
              </a:rPr>
              <a:t> </a:t>
            </a:r>
            <a:r>
              <a:rPr lang="fi-FI" sz="800" dirty="0" err="1" smtClean="0">
                <a:solidFill>
                  <a:prstClr val="white"/>
                </a:solidFill>
              </a:rPr>
              <a:t>be</a:t>
            </a:r>
            <a:r>
              <a:rPr lang="fi-FI" sz="800" dirty="0" smtClean="0">
                <a:solidFill>
                  <a:prstClr val="white"/>
                </a:solidFill>
              </a:rPr>
              <a:t> </a:t>
            </a:r>
            <a:r>
              <a:rPr lang="fi-FI" sz="800" dirty="0" err="1" smtClean="0">
                <a:solidFill>
                  <a:prstClr val="white"/>
                </a:solidFill>
              </a:rPr>
              <a:t>filmed</a:t>
            </a:r>
            <a:r>
              <a:rPr lang="fi-FI" sz="800" dirty="0" smtClean="0">
                <a:solidFill>
                  <a:prstClr val="white"/>
                </a:solidFill>
              </a:rPr>
              <a:t> </a:t>
            </a:r>
            <a:r>
              <a:rPr lang="fi-FI" sz="800" dirty="0" err="1" smtClean="0">
                <a:solidFill>
                  <a:prstClr val="white"/>
                </a:solidFill>
              </a:rPr>
              <a:t>during</a:t>
            </a:r>
            <a:r>
              <a:rPr lang="fi-FI" sz="800" dirty="0" smtClean="0">
                <a:solidFill>
                  <a:prstClr val="white"/>
                </a:solidFill>
              </a:rPr>
              <a:t> </a:t>
            </a:r>
            <a:r>
              <a:rPr lang="fi-FI" sz="800" dirty="0" err="1" smtClean="0">
                <a:solidFill>
                  <a:prstClr val="white"/>
                </a:solidFill>
              </a:rPr>
              <a:t>the</a:t>
            </a:r>
            <a:r>
              <a:rPr lang="fi-FI" sz="800" dirty="0" smtClean="0">
                <a:solidFill>
                  <a:prstClr val="white"/>
                </a:solidFill>
              </a:rPr>
              <a:t> </a:t>
            </a:r>
            <a:r>
              <a:rPr lang="fi-FI" sz="800" dirty="0" err="1" smtClean="0">
                <a:solidFill>
                  <a:prstClr val="white"/>
                </a:solidFill>
              </a:rPr>
              <a:t>learning</a:t>
            </a:r>
            <a:r>
              <a:rPr lang="fi-FI" sz="800" dirty="0" smtClean="0">
                <a:solidFill>
                  <a:prstClr val="white"/>
                </a:solidFill>
              </a:rPr>
              <a:t> </a:t>
            </a:r>
            <a:r>
              <a:rPr lang="fi-FI" sz="800" dirty="0" err="1" smtClean="0">
                <a:solidFill>
                  <a:prstClr val="white"/>
                </a:solidFill>
              </a:rPr>
              <a:t>process</a:t>
            </a:r>
            <a:endParaRPr lang="fi-FI" sz="800" dirty="0" smtClean="0">
              <a:solidFill>
                <a:prstClr val="white"/>
              </a:solidFill>
            </a:endParaRPr>
          </a:p>
          <a:p>
            <a:pPr defTabSz="914400"/>
            <a:endParaRPr lang="fi-FI" sz="800" dirty="0">
              <a:solidFill>
                <a:prstClr val="white"/>
              </a:solidFill>
            </a:endParaRPr>
          </a:p>
        </p:txBody>
      </p:sp>
      <p:grpSp>
        <p:nvGrpSpPr>
          <p:cNvPr id="6" name="Ryhmä 5"/>
          <p:cNvGrpSpPr/>
          <p:nvPr/>
        </p:nvGrpSpPr>
        <p:grpSpPr>
          <a:xfrm>
            <a:off x="163771" y="5343904"/>
            <a:ext cx="1316884" cy="1392854"/>
            <a:chOff x="163771" y="5343904"/>
            <a:chExt cx="1316884" cy="1392854"/>
          </a:xfrm>
        </p:grpSpPr>
        <p:pic>
          <p:nvPicPr>
            <p:cNvPr id="60" name="Kuva 59"/>
            <p:cNvPicPr>
              <a:picLocks noChangeAspect="1"/>
            </p:cNvPicPr>
            <p:nvPr/>
          </p:nvPicPr>
          <p:blipFill>
            <a:blip r:embed="rId6"/>
            <a:stretch>
              <a:fillRect/>
            </a:stretch>
          </p:blipFill>
          <p:spPr>
            <a:xfrm>
              <a:off x="163771" y="5429953"/>
              <a:ext cx="829948" cy="1306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Tekstiruutu 58"/>
            <p:cNvSpPr txBox="1"/>
            <p:nvPr/>
          </p:nvSpPr>
          <p:spPr>
            <a:xfrm>
              <a:off x="173956" y="5343904"/>
              <a:ext cx="1306699" cy="276999"/>
            </a:xfrm>
            <a:prstGeom prst="rect">
              <a:avLst/>
            </a:prstGeom>
            <a:noFill/>
          </p:spPr>
          <p:txBody>
            <a:bodyPr wrap="square" rtlCol="0">
              <a:spAutoFit/>
            </a:bodyPr>
            <a:lstStyle/>
            <a:p>
              <a:pPr defTabSz="914400"/>
              <a:r>
                <a:rPr lang="fi-FI" sz="1200" b="1" dirty="0" err="1" smtClean="0">
                  <a:solidFill>
                    <a:prstClr val="black"/>
                  </a:solidFill>
                  <a:latin typeface="Tempus Sans ITC" panose="04020404030D07020202" pitchFamily="82" charset="0"/>
                </a:rPr>
                <a:t>Coordinator</a:t>
              </a:r>
              <a:endParaRPr lang="fi-FI" sz="1200" b="1" dirty="0" smtClean="0">
                <a:solidFill>
                  <a:prstClr val="black"/>
                </a:solidFill>
                <a:latin typeface="Tempus Sans ITC" panose="04020404030D07020202" pitchFamily="82" charset="0"/>
              </a:endParaRPr>
            </a:p>
          </p:txBody>
        </p:sp>
      </p:grpSp>
      <p:cxnSp>
        <p:nvCxnSpPr>
          <p:cNvPr id="62" name="Suora nuoliyhdysviiva 61"/>
          <p:cNvCxnSpPr/>
          <p:nvPr/>
        </p:nvCxnSpPr>
        <p:spPr>
          <a:xfrm flipV="1">
            <a:off x="908776" y="5697433"/>
            <a:ext cx="1551116" cy="651721"/>
          </a:xfrm>
          <a:prstGeom prst="straightConnector1">
            <a:avLst/>
          </a:prstGeom>
          <a:ln w="76200">
            <a:solidFill>
              <a:srgbClr val="EC008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p:cNvCxnSpPr/>
          <p:nvPr/>
        </p:nvCxnSpPr>
        <p:spPr>
          <a:xfrm flipH="1">
            <a:off x="6200775" y="2246318"/>
            <a:ext cx="2820867" cy="1817722"/>
          </a:xfrm>
          <a:prstGeom prst="straightConnector1">
            <a:avLst/>
          </a:prstGeom>
          <a:ln w="76200">
            <a:solidFill>
              <a:srgbClr val="7700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Pyöristetty suorakulmio 40"/>
          <p:cNvSpPr/>
          <p:nvPr/>
        </p:nvSpPr>
        <p:spPr>
          <a:xfrm>
            <a:off x="7659664" y="2448913"/>
            <a:ext cx="1250247" cy="961328"/>
          </a:xfrm>
          <a:prstGeom prst="roundRect">
            <a:avLst/>
          </a:prstGeom>
          <a:solidFill>
            <a:srgbClr val="770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defTabSz="914400">
              <a:buFontTx/>
              <a:buChar char="-"/>
            </a:pPr>
            <a:r>
              <a:rPr lang="fi-FI" sz="800" dirty="0" err="1" smtClean="0">
                <a:solidFill>
                  <a:prstClr val="white"/>
                </a:solidFill>
              </a:rPr>
              <a:t>Spar&amp;guides</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a:t>
            </a:r>
            <a:r>
              <a:rPr lang="fi-FI" sz="800" dirty="0" err="1" smtClean="0">
                <a:solidFill>
                  <a:prstClr val="white"/>
                </a:solidFill>
              </a:rPr>
              <a:t>with</a:t>
            </a:r>
            <a:r>
              <a:rPr lang="fi-FI" sz="800" dirty="0" smtClean="0">
                <a:solidFill>
                  <a:prstClr val="white"/>
                </a:solidFill>
              </a:rPr>
              <a:t> </a:t>
            </a:r>
            <a:r>
              <a:rPr lang="fi-FI" sz="800" dirty="0" err="1" smtClean="0">
                <a:solidFill>
                  <a:prstClr val="white"/>
                </a:solidFill>
              </a:rPr>
              <a:t>their</a:t>
            </a:r>
            <a:r>
              <a:rPr lang="fi-FI" sz="800" dirty="0" smtClean="0">
                <a:solidFill>
                  <a:prstClr val="white"/>
                </a:solidFill>
              </a:rPr>
              <a:t> business idea and menu</a:t>
            </a:r>
          </a:p>
          <a:p>
            <a:pPr marL="93663" indent="-93663" defTabSz="914400">
              <a:buFontTx/>
              <a:buChar char="-"/>
            </a:pPr>
            <a:r>
              <a:rPr lang="fi-FI" sz="800" dirty="0" err="1" smtClean="0">
                <a:solidFill>
                  <a:prstClr val="white"/>
                </a:solidFill>
              </a:rPr>
              <a:t>Communicates</a:t>
            </a:r>
            <a:r>
              <a:rPr lang="fi-FI" sz="800" dirty="0" smtClean="0">
                <a:solidFill>
                  <a:prstClr val="white"/>
                </a:solidFill>
              </a:rPr>
              <a:t> </a:t>
            </a:r>
            <a:r>
              <a:rPr lang="fi-FI" sz="800" dirty="0" err="1">
                <a:solidFill>
                  <a:prstClr val="white"/>
                </a:solidFill>
              </a:rPr>
              <a:t>with</a:t>
            </a:r>
            <a:r>
              <a:rPr lang="fi-FI" sz="800" dirty="0">
                <a:solidFill>
                  <a:prstClr val="white"/>
                </a:solidFill>
              </a:rPr>
              <a:t> </a:t>
            </a:r>
            <a:r>
              <a:rPr lang="fi-FI" sz="800" dirty="0" err="1" smtClean="0">
                <a:solidFill>
                  <a:prstClr val="white"/>
                </a:solidFill>
              </a:rPr>
              <a:t>students</a:t>
            </a:r>
            <a:r>
              <a:rPr lang="fi-FI" sz="800" dirty="0" smtClean="0">
                <a:solidFill>
                  <a:prstClr val="white"/>
                </a:solidFill>
              </a:rPr>
              <a:t> and  </a:t>
            </a:r>
            <a:r>
              <a:rPr lang="fi-FI" sz="800" dirty="0" err="1" smtClean="0">
                <a:solidFill>
                  <a:prstClr val="white"/>
                </a:solidFill>
              </a:rPr>
              <a:t>teachers</a:t>
            </a:r>
            <a:endParaRPr lang="fi-FI" sz="800" dirty="0" smtClean="0">
              <a:solidFill>
                <a:prstClr val="white"/>
              </a:solidFill>
            </a:endParaRPr>
          </a:p>
          <a:p>
            <a:pPr defTabSz="914400"/>
            <a:endParaRPr lang="fi-FI" sz="800" dirty="0">
              <a:solidFill>
                <a:prstClr val="white"/>
              </a:solidFill>
            </a:endParaRPr>
          </a:p>
        </p:txBody>
      </p:sp>
      <p:sp>
        <p:nvSpPr>
          <p:cNvPr id="61" name="Pyöristetty suorakulmio 60"/>
          <p:cNvSpPr/>
          <p:nvPr/>
        </p:nvSpPr>
        <p:spPr>
          <a:xfrm>
            <a:off x="1234269" y="6015719"/>
            <a:ext cx="2339632" cy="802600"/>
          </a:xfrm>
          <a:prstGeom prst="roundRect">
            <a:avLst/>
          </a:prstGeom>
          <a:solidFill>
            <a:srgbClr val="EC0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r>
              <a:rPr lang="fi-FI" sz="800" dirty="0" smtClean="0">
                <a:solidFill>
                  <a:schemeClr val="bg1"/>
                </a:solidFill>
              </a:rPr>
              <a:t>- </a:t>
            </a:r>
            <a:r>
              <a:rPr lang="fi-FI" sz="800" dirty="0" err="1" smtClean="0">
                <a:solidFill>
                  <a:schemeClr val="bg1"/>
                </a:solidFill>
              </a:rPr>
              <a:t>Takes</a:t>
            </a:r>
            <a:r>
              <a:rPr lang="fi-FI" sz="800" dirty="0" smtClean="0">
                <a:solidFill>
                  <a:schemeClr val="bg1"/>
                </a:solidFill>
              </a:rPr>
              <a:t> </a:t>
            </a:r>
            <a:r>
              <a:rPr lang="fi-FI" sz="800" dirty="0" err="1" smtClean="0">
                <a:solidFill>
                  <a:schemeClr val="bg1"/>
                </a:solidFill>
              </a:rPr>
              <a:t>care</a:t>
            </a:r>
            <a:r>
              <a:rPr lang="fi-FI" sz="800" dirty="0" smtClean="0">
                <a:solidFill>
                  <a:schemeClr val="bg1"/>
                </a:solidFill>
              </a:rPr>
              <a:t> of </a:t>
            </a:r>
            <a:r>
              <a:rPr lang="fi-FI" sz="800" dirty="0" err="1" smtClean="0">
                <a:solidFill>
                  <a:schemeClr val="bg1"/>
                </a:solidFill>
              </a:rPr>
              <a:t>budget</a:t>
            </a:r>
            <a:endParaRPr lang="fi-FI" sz="800" dirty="0" smtClean="0">
              <a:solidFill>
                <a:schemeClr val="bg1"/>
              </a:solidFill>
            </a:endParaRPr>
          </a:p>
          <a:p>
            <a:pPr defTabSz="914400"/>
            <a:r>
              <a:rPr lang="fi-FI" sz="800" dirty="0" smtClean="0">
                <a:solidFill>
                  <a:schemeClr val="bg1"/>
                </a:solidFill>
              </a:rPr>
              <a:t>- </a:t>
            </a:r>
            <a:r>
              <a:rPr lang="fi-FI" sz="800" dirty="0" err="1" smtClean="0">
                <a:solidFill>
                  <a:schemeClr val="bg1"/>
                </a:solidFill>
              </a:rPr>
              <a:t>Plans</a:t>
            </a:r>
            <a:r>
              <a:rPr lang="fi-FI" sz="800" dirty="0" smtClean="0">
                <a:solidFill>
                  <a:schemeClr val="bg1"/>
                </a:solidFill>
              </a:rPr>
              <a:t> feedback, </a:t>
            </a:r>
            <a:r>
              <a:rPr lang="fi-FI" sz="800" dirty="0" err="1" smtClean="0">
                <a:solidFill>
                  <a:schemeClr val="bg1"/>
                </a:solidFill>
              </a:rPr>
              <a:t>collects</a:t>
            </a:r>
            <a:r>
              <a:rPr lang="fi-FI" sz="800" dirty="0" smtClean="0">
                <a:solidFill>
                  <a:schemeClr val="bg1"/>
                </a:solidFill>
              </a:rPr>
              <a:t> it, </a:t>
            </a:r>
            <a:r>
              <a:rPr lang="fi-FI" sz="800" dirty="0" err="1" smtClean="0">
                <a:solidFill>
                  <a:schemeClr val="bg1"/>
                </a:solidFill>
              </a:rPr>
              <a:t>analyzes</a:t>
            </a:r>
            <a:r>
              <a:rPr lang="fi-FI" sz="800" dirty="0" smtClean="0">
                <a:solidFill>
                  <a:schemeClr val="bg1"/>
                </a:solidFill>
              </a:rPr>
              <a:t> it and </a:t>
            </a:r>
            <a:r>
              <a:rPr lang="fi-FI" sz="800" dirty="0" err="1" smtClean="0">
                <a:solidFill>
                  <a:schemeClr val="bg1"/>
                </a:solidFill>
              </a:rPr>
              <a:t>plans</a:t>
            </a:r>
            <a:r>
              <a:rPr lang="fi-FI" sz="800" dirty="0" smtClean="0">
                <a:solidFill>
                  <a:schemeClr val="bg1"/>
                </a:solidFill>
              </a:rPr>
              <a:t> </a:t>
            </a:r>
            <a:r>
              <a:rPr lang="fi-FI" sz="800" dirty="0" err="1" smtClean="0">
                <a:solidFill>
                  <a:schemeClr val="bg1"/>
                </a:solidFill>
              </a:rPr>
              <a:t>changes</a:t>
            </a:r>
            <a:endParaRPr lang="fi-FI" sz="800" dirty="0" smtClean="0">
              <a:solidFill>
                <a:schemeClr val="bg1"/>
              </a:solidFill>
            </a:endParaRPr>
          </a:p>
          <a:p>
            <a:pPr defTabSz="914400"/>
            <a:r>
              <a:rPr lang="fi-FI" sz="800" dirty="0" smtClean="0">
                <a:solidFill>
                  <a:schemeClr val="bg1"/>
                </a:solidFill>
              </a:rPr>
              <a:t>- </a:t>
            </a:r>
            <a:r>
              <a:rPr lang="fi-FI" sz="800" dirty="0" err="1" smtClean="0">
                <a:solidFill>
                  <a:schemeClr val="bg1"/>
                </a:solidFill>
              </a:rPr>
              <a:t>Uses</a:t>
            </a:r>
            <a:r>
              <a:rPr lang="fi-FI" sz="800" dirty="0" smtClean="0">
                <a:solidFill>
                  <a:schemeClr val="bg1"/>
                </a:solidFill>
              </a:rPr>
              <a:t> </a:t>
            </a:r>
            <a:r>
              <a:rPr lang="fi-FI" sz="800" dirty="0" err="1" smtClean="0">
                <a:solidFill>
                  <a:schemeClr val="bg1"/>
                </a:solidFill>
              </a:rPr>
              <a:t>also</a:t>
            </a:r>
            <a:r>
              <a:rPr lang="fi-FI" sz="800" dirty="0" smtClean="0">
                <a:solidFill>
                  <a:schemeClr val="bg1"/>
                </a:solidFill>
              </a:rPr>
              <a:t> </a:t>
            </a:r>
            <a:r>
              <a:rPr lang="fi-FI" sz="800" dirty="0" err="1" smtClean="0">
                <a:solidFill>
                  <a:schemeClr val="bg1"/>
                </a:solidFill>
              </a:rPr>
              <a:t>OneDrive</a:t>
            </a:r>
            <a:r>
              <a:rPr lang="fi-FI" sz="800" dirty="0" smtClean="0">
                <a:solidFill>
                  <a:schemeClr val="bg1"/>
                </a:solidFill>
              </a:rPr>
              <a:t> for </a:t>
            </a:r>
            <a:r>
              <a:rPr lang="fi-FI" sz="800" dirty="0" err="1" smtClean="0">
                <a:solidFill>
                  <a:schemeClr val="bg1"/>
                </a:solidFill>
              </a:rPr>
              <a:t>collecting</a:t>
            </a:r>
            <a:r>
              <a:rPr lang="fi-FI" sz="800" dirty="0" smtClean="0">
                <a:solidFill>
                  <a:schemeClr val="bg1"/>
                </a:solidFill>
              </a:rPr>
              <a:t> </a:t>
            </a:r>
            <a:r>
              <a:rPr lang="fi-FI" sz="800" dirty="0" err="1" smtClean="0">
                <a:solidFill>
                  <a:schemeClr val="bg1"/>
                </a:solidFill>
              </a:rPr>
              <a:t>material</a:t>
            </a:r>
            <a:r>
              <a:rPr lang="fi-FI" sz="800" dirty="0" smtClean="0">
                <a:solidFill>
                  <a:schemeClr val="bg1"/>
                </a:solidFill>
              </a:rPr>
              <a:t> (</a:t>
            </a:r>
            <a:r>
              <a:rPr lang="fi-FI" sz="800" dirty="0" err="1" smtClean="0">
                <a:solidFill>
                  <a:schemeClr val="bg1"/>
                </a:solidFill>
              </a:rPr>
              <a:t>linked</a:t>
            </a:r>
            <a:r>
              <a:rPr lang="fi-FI" sz="800" dirty="0" smtClean="0">
                <a:solidFill>
                  <a:schemeClr val="bg1"/>
                </a:solidFill>
              </a:rPr>
              <a:t> to </a:t>
            </a:r>
            <a:r>
              <a:rPr lang="fi-FI" sz="800" dirty="0" err="1" smtClean="0">
                <a:solidFill>
                  <a:schemeClr val="bg1"/>
                </a:solidFill>
              </a:rPr>
              <a:t>eLearning</a:t>
            </a:r>
            <a:r>
              <a:rPr lang="fi-FI" sz="800" dirty="0" smtClean="0">
                <a:solidFill>
                  <a:schemeClr val="bg1"/>
                </a:solidFill>
              </a:rPr>
              <a:t> </a:t>
            </a:r>
            <a:r>
              <a:rPr lang="fi-FI" sz="800" dirty="0" err="1" smtClean="0">
                <a:solidFill>
                  <a:schemeClr val="bg1"/>
                </a:solidFill>
              </a:rPr>
              <a:t>Platform</a:t>
            </a:r>
            <a:r>
              <a:rPr lang="fi-FI" sz="800" dirty="0" smtClean="0">
                <a:solidFill>
                  <a:schemeClr val="bg1"/>
                </a:solidFill>
              </a:rPr>
              <a:t> 24/7 </a:t>
            </a:r>
          </a:p>
          <a:p>
            <a:pPr defTabSz="914400"/>
            <a:endParaRPr lang="fi-FI" sz="800" dirty="0" smtClean="0">
              <a:solidFill>
                <a:schemeClr val="bg1"/>
              </a:solidFill>
            </a:endParaRPr>
          </a:p>
          <a:p>
            <a:pPr marL="171450" indent="-171450" defTabSz="914400">
              <a:buFontTx/>
              <a:buChar char="-"/>
            </a:pPr>
            <a:endParaRPr lang="fi-FI" sz="800" dirty="0">
              <a:solidFill>
                <a:schemeClr val="bg1"/>
              </a:solidFill>
            </a:endParaRPr>
          </a:p>
        </p:txBody>
      </p:sp>
      <p:cxnSp>
        <p:nvCxnSpPr>
          <p:cNvPr id="21" name="Suora nuoliyhdysviiva 20"/>
          <p:cNvCxnSpPr/>
          <p:nvPr/>
        </p:nvCxnSpPr>
        <p:spPr>
          <a:xfrm flipV="1">
            <a:off x="4746718" y="2156649"/>
            <a:ext cx="587905" cy="1886040"/>
          </a:xfrm>
          <a:prstGeom prst="straightConnector1">
            <a:avLst/>
          </a:prstGeom>
          <a:ln w="76200">
            <a:solidFill>
              <a:srgbClr val="4A454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Pyöristetty suorakulmio 28"/>
          <p:cNvSpPr/>
          <p:nvPr/>
        </p:nvSpPr>
        <p:spPr>
          <a:xfrm>
            <a:off x="3671714" y="2596866"/>
            <a:ext cx="1976496" cy="1147444"/>
          </a:xfrm>
          <a:prstGeom prst="roundRect">
            <a:avLst/>
          </a:prstGeom>
          <a:solidFill>
            <a:srgbClr val="4A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r>
              <a:rPr lang="fi-FI" sz="800" dirty="0" smtClean="0">
                <a:solidFill>
                  <a:prstClr val="white"/>
                </a:solidFill>
              </a:rPr>
              <a:t>- </a:t>
            </a:r>
            <a:r>
              <a:rPr lang="fi-FI" sz="800" dirty="0" err="1" smtClean="0">
                <a:solidFill>
                  <a:prstClr val="white"/>
                </a:solidFill>
              </a:rPr>
              <a:t>Studies</a:t>
            </a:r>
            <a:r>
              <a:rPr lang="fi-FI" sz="800" dirty="0" smtClean="0">
                <a:solidFill>
                  <a:prstClr val="white"/>
                </a:solidFill>
              </a:rPr>
              <a:t> </a:t>
            </a:r>
            <a:r>
              <a:rPr lang="fi-FI" sz="800" dirty="0" err="1" smtClean="0">
                <a:solidFill>
                  <a:prstClr val="white"/>
                </a:solidFill>
              </a:rPr>
              <a:t>entrepreneurship</a:t>
            </a:r>
            <a:r>
              <a:rPr lang="fi-FI" sz="800" dirty="0" smtClean="0">
                <a:solidFill>
                  <a:prstClr val="white"/>
                </a:solidFill>
              </a:rPr>
              <a:t> </a:t>
            </a:r>
            <a:r>
              <a:rPr lang="fi-FI" sz="800" dirty="0" err="1" smtClean="0">
                <a:solidFill>
                  <a:prstClr val="white"/>
                </a:solidFill>
              </a:rPr>
              <a:t>with</a:t>
            </a:r>
            <a:r>
              <a:rPr lang="fi-FI" sz="800" dirty="0" smtClean="0">
                <a:solidFill>
                  <a:prstClr val="white"/>
                </a:solidFill>
              </a:rPr>
              <a:t> </a:t>
            </a:r>
            <a:r>
              <a:rPr lang="fi-FI" sz="800" dirty="0" err="1" smtClean="0">
                <a:solidFill>
                  <a:prstClr val="white"/>
                </a:solidFill>
              </a:rPr>
              <a:t>colleague</a:t>
            </a:r>
            <a:r>
              <a:rPr lang="fi-FI" sz="800" dirty="0" smtClean="0">
                <a:solidFill>
                  <a:prstClr val="white"/>
                </a:solidFill>
              </a:rPr>
              <a:t> </a:t>
            </a:r>
            <a:r>
              <a:rPr lang="fi-FI" sz="800" dirty="0" err="1" smtClean="0">
                <a:solidFill>
                  <a:prstClr val="white"/>
                </a:solidFill>
              </a:rPr>
              <a:t>students</a:t>
            </a:r>
            <a:r>
              <a:rPr lang="fi-FI" sz="800" dirty="0" smtClean="0">
                <a:solidFill>
                  <a:prstClr val="white"/>
                </a:solidFill>
              </a:rPr>
              <a:t> </a:t>
            </a:r>
            <a:r>
              <a:rPr lang="fi-FI" sz="800" dirty="0" err="1" smtClean="0">
                <a:solidFill>
                  <a:prstClr val="white"/>
                </a:solidFill>
              </a:rPr>
              <a:t>from</a:t>
            </a:r>
            <a:r>
              <a:rPr lang="fi-FI" sz="800" dirty="0" smtClean="0">
                <a:solidFill>
                  <a:prstClr val="white"/>
                </a:solidFill>
              </a:rPr>
              <a:t> Finland, Spain, Latvia and </a:t>
            </a:r>
            <a:r>
              <a:rPr lang="fi-FI" sz="800" dirty="0" err="1" smtClean="0">
                <a:solidFill>
                  <a:prstClr val="white"/>
                </a:solidFill>
              </a:rPr>
              <a:t>Italy</a:t>
            </a:r>
            <a:endParaRPr lang="fi-FI" sz="800" dirty="0" smtClean="0">
              <a:solidFill>
                <a:prstClr val="white"/>
              </a:solidFill>
            </a:endParaRPr>
          </a:p>
          <a:p>
            <a:pPr defTabSz="914400"/>
            <a:r>
              <a:rPr lang="fi-FI" sz="800" dirty="0" smtClean="0">
                <a:solidFill>
                  <a:prstClr val="white"/>
                </a:solidFill>
              </a:rPr>
              <a:t>- </a:t>
            </a:r>
            <a:r>
              <a:rPr lang="fi-FI" sz="800" dirty="0" err="1" smtClean="0">
                <a:solidFill>
                  <a:prstClr val="white"/>
                </a:solidFill>
              </a:rPr>
              <a:t>Communicates</a:t>
            </a:r>
            <a:r>
              <a:rPr lang="fi-FI" sz="800" dirty="0" smtClean="0">
                <a:solidFill>
                  <a:prstClr val="white"/>
                </a:solidFill>
              </a:rPr>
              <a:t> </a:t>
            </a:r>
            <a:r>
              <a:rPr lang="fi-FI" sz="800" dirty="0" err="1" smtClean="0">
                <a:solidFill>
                  <a:prstClr val="white"/>
                </a:solidFill>
              </a:rPr>
              <a:t>with</a:t>
            </a:r>
            <a:r>
              <a:rPr lang="fi-FI" sz="800" dirty="0" smtClean="0">
                <a:solidFill>
                  <a:prstClr val="white"/>
                </a:solidFill>
              </a:rPr>
              <a:t> </a:t>
            </a:r>
            <a:r>
              <a:rPr lang="fi-FI" sz="800" dirty="0" err="1" smtClean="0">
                <a:solidFill>
                  <a:prstClr val="white"/>
                </a:solidFill>
              </a:rPr>
              <a:t>teachers</a:t>
            </a:r>
            <a:r>
              <a:rPr lang="fi-FI" sz="800" dirty="0" smtClean="0">
                <a:solidFill>
                  <a:prstClr val="white"/>
                </a:solidFill>
              </a:rPr>
              <a:t>, restaurant </a:t>
            </a:r>
            <a:r>
              <a:rPr lang="fi-FI" sz="800" dirty="0" err="1" smtClean="0">
                <a:solidFill>
                  <a:prstClr val="white"/>
                </a:solidFill>
              </a:rPr>
              <a:t>entrepreneurs</a:t>
            </a:r>
            <a:r>
              <a:rPr lang="fi-FI" sz="800" dirty="0" smtClean="0">
                <a:solidFill>
                  <a:prstClr val="white"/>
                </a:solidFill>
              </a:rPr>
              <a:t> and </a:t>
            </a:r>
            <a:r>
              <a:rPr lang="fi-FI" sz="800" dirty="0" err="1" smtClean="0">
                <a:solidFill>
                  <a:prstClr val="white"/>
                </a:solidFill>
              </a:rPr>
              <a:t>colleague</a:t>
            </a:r>
            <a:r>
              <a:rPr lang="fi-FI" sz="800" dirty="0" smtClean="0">
                <a:solidFill>
                  <a:prstClr val="white"/>
                </a:solidFill>
              </a:rPr>
              <a:t> </a:t>
            </a:r>
            <a:r>
              <a:rPr lang="fi-FI" sz="800" dirty="0" err="1" smtClean="0">
                <a:solidFill>
                  <a:prstClr val="white"/>
                </a:solidFill>
              </a:rPr>
              <a:t>students</a:t>
            </a:r>
            <a:endParaRPr lang="fi-FI" sz="800" dirty="0" smtClean="0">
              <a:solidFill>
                <a:prstClr val="white"/>
              </a:solidFill>
            </a:endParaRPr>
          </a:p>
          <a:p>
            <a:pPr defTabSz="914400"/>
            <a:r>
              <a:rPr lang="fi-FI" sz="800" dirty="0" smtClean="0">
                <a:solidFill>
                  <a:prstClr val="white"/>
                </a:solidFill>
              </a:rPr>
              <a:t>- </a:t>
            </a:r>
            <a:r>
              <a:rPr lang="fi-FI" sz="800" dirty="0" err="1" smtClean="0">
                <a:solidFill>
                  <a:prstClr val="white"/>
                </a:solidFill>
              </a:rPr>
              <a:t>Gets</a:t>
            </a:r>
            <a:r>
              <a:rPr lang="fi-FI" sz="800" dirty="0" smtClean="0">
                <a:solidFill>
                  <a:prstClr val="white"/>
                </a:solidFill>
              </a:rPr>
              <a:t> </a:t>
            </a:r>
            <a:r>
              <a:rPr lang="fi-FI" sz="800" dirty="0" err="1" smtClean="0">
                <a:solidFill>
                  <a:prstClr val="white"/>
                </a:solidFill>
              </a:rPr>
              <a:t>assessment</a:t>
            </a:r>
            <a:r>
              <a:rPr lang="fi-FI" sz="800" dirty="0" smtClean="0">
                <a:solidFill>
                  <a:prstClr val="white"/>
                </a:solidFill>
              </a:rPr>
              <a:t> </a:t>
            </a:r>
            <a:r>
              <a:rPr lang="fi-FI" sz="800" dirty="0" err="1" smtClean="0">
                <a:solidFill>
                  <a:prstClr val="white"/>
                </a:solidFill>
              </a:rPr>
              <a:t>here</a:t>
            </a:r>
            <a:endParaRPr lang="fi-FI" sz="800" dirty="0" smtClean="0">
              <a:solidFill>
                <a:prstClr val="white"/>
              </a:solidFill>
            </a:endParaRPr>
          </a:p>
          <a:p>
            <a:pPr defTabSz="914400"/>
            <a:r>
              <a:rPr lang="fi-FI" sz="800" dirty="0" smtClean="0">
                <a:solidFill>
                  <a:prstClr val="white"/>
                </a:solidFill>
              </a:rPr>
              <a:t>- </a:t>
            </a:r>
            <a:r>
              <a:rPr lang="fi-FI" sz="800" dirty="0" err="1" smtClean="0">
                <a:solidFill>
                  <a:prstClr val="white"/>
                </a:solidFill>
              </a:rPr>
              <a:t>Gives</a:t>
            </a:r>
            <a:r>
              <a:rPr lang="fi-FI" sz="800" dirty="0" smtClean="0">
                <a:solidFill>
                  <a:prstClr val="white"/>
                </a:solidFill>
              </a:rPr>
              <a:t> feedback</a:t>
            </a:r>
          </a:p>
          <a:p>
            <a:pPr marL="171450" indent="-171450" defTabSz="914400">
              <a:buFontTx/>
              <a:buChar char="-"/>
            </a:pPr>
            <a:endParaRPr lang="fi-FI" sz="800" dirty="0">
              <a:solidFill>
                <a:prstClr val="white"/>
              </a:solidFill>
            </a:endParaRPr>
          </a:p>
        </p:txBody>
      </p:sp>
      <p:grpSp>
        <p:nvGrpSpPr>
          <p:cNvPr id="12" name="Ryhmä 11"/>
          <p:cNvGrpSpPr/>
          <p:nvPr/>
        </p:nvGrpSpPr>
        <p:grpSpPr>
          <a:xfrm>
            <a:off x="5365202" y="1091459"/>
            <a:ext cx="1048574" cy="1623795"/>
            <a:chOff x="2703879" y="3750244"/>
            <a:chExt cx="1721772" cy="2932945"/>
          </a:xfrm>
        </p:grpSpPr>
        <p:pic>
          <p:nvPicPr>
            <p:cNvPr id="4" name="Kuva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879" y="3923554"/>
              <a:ext cx="1721772" cy="2759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kstiruutu 9"/>
            <p:cNvSpPr txBox="1"/>
            <p:nvPr/>
          </p:nvSpPr>
          <p:spPr>
            <a:xfrm>
              <a:off x="2771096" y="3750244"/>
              <a:ext cx="1474675" cy="500324"/>
            </a:xfrm>
            <a:prstGeom prst="rect">
              <a:avLst/>
            </a:prstGeom>
            <a:noFill/>
          </p:spPr>
          <p:txBody>
            <a:bodyPr wrap="square" rtlCol="0">
              <a:spAutoFit/>
            </a:bodyPr>
            <a:lstStyle/>
            <a:p>
              <a:pPr defTabSz="914400"/>
              <a:r>
                <a:rPr lang="fi-FI" sz="1200" b="1" dirty="0" err="1" smtClean="0">
                  <a:solidFill>
                    <a:prstClr val="black"/>
                  </a:solidFill>
                  <a:latin typeface="Tempus Sans ITC" panose="04020404030D07020202" pitchFamily="82" charset="0"/>
                </a:rPr>
                <a:t>Student</a:t>
              </a:r>
              <a:endParaRPr lang="fi-FI" sz="1200" b="1" dirty="0">
                <a:solidFill>
                  <a:prstClr val="black"/>
                </a:solidFill>
                <a:latin typeface="Tempus Sans ITC" panose="04020404030D07020202" pitchFamily="82" charset="0"/>
              </a:endParaRPr>
            </a:p>
          </p:txBody>
        </p:sp>
      </p:grpSp>
      <p:pic>
        <p:nvPicPr>
          <p:cNvPr id="68" name="Kuva 67"/>
          <p:cNvPicPr>
            <a:picLocks noChangeAspect="1"/>
          </p:cNvPicPr>
          <p:nvPr/>
        </p:nvPicPr>
        <p:blipFill>
          <a:blip r:embed="rId8"/>
          <a:stretch>
            <a:fillRect/>
          </a:stretch>
        </p:blipFill>
        <p:spPr>
          <a:xfrm>
            <a:off x="5406138" y="5802186"/>
            <a:ext cx="796672" cy="971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Tekstiruutu 68"/>
          <p:cNvSpPr txBox="1"/>
          <p:nvPr/>
        </p:nvSpPr>
        <p:spPr>
          <a:xfrm>
            <a:off x="5345251" y="5757256"/>
            <a:ext cx="861939" cy="276999"/>
          </a:xfrm>
          <a:prstGeom prst="rect">
            <a:avLst/>
          </a:prstGeom>
          <a:noFill/>
        </p:spPr>
        <p:txBody>
          <a:bodyPr wrap="square" rtlCol="0">
            <a:spAutoFit/>
          </a:bodyPr>
          <a:lstStyle/>
          <a:p>
            <a:pPr defTabSz="914400"/>
            <a:r>
              <a:rPr lang="fi-FI" sz="1200" b="1" dirty="0" err="1" smtClean="0">
                <a:solidFill>
                  <a:prstClr val="white"/>
                </a:solidFill>
                <a:latin typeface="Tempus Sans ITC" panose="04020404030D07020202" pitchFamily="82" charset="0"/>
              </a:rPr>
              <a:t>Customer</a:t>
            </a:r>
            <a:endParaRPr lang="fi-FI" sz="1200" b="1" dirty="0" smtClean="0">
              <a:solidFill>
                <a:prstClr val="white"/>
              </a:solidFill>
              <a:latin typeface="Tempus Sans ITC" panose="04020404030D07020202" pitchFamily="82" charset="0"/>
            </a:endParaRPr>
          </a:p>
        </p:txBody>
      </p:sp>
      <p:sp>
        <p:nvSpPr>
          <p:cNvPr id="70" name="Pyöristetty suorakulmio 69"/>
          <p:cNvSpPr/>
          <p:nvPr/>
        </p:nvSpPr>
        <p:spPr>
          <a:xfrm>
            <a:off x="6207190" y="6108476"/>
            <a:ext cx="1537425" cy="7098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r>
              <a:rPr lang="fi-FI" sz="800" dirty="0" smtClean="0">
                <a:solidFill>
                  <a:prstClr val="white"/>
                </a:solidFill>
              </a:rPr>
              <a:t>- 500 </a:t>
            </a:r>
            <a:r>
              <a:rPr lang="fi-FI" sz="800" dirty="0" err="1" smtClean="0">
                <a:solidFill>
                  <a:prstClr val="white"/>
                </a:solidFill>
              </a:rPr>
              <a:t>customers</a:t>
            </a:r>
            <a:r>
              <a:rPr lang="fi-FI" sz="800" dirty="0">
                <a:solidFill>
                  <a:prstClr val="white"/>
                </a:solidFill>
              </a:rPr>
              <a:t> </a:t>
            </a:r>
            <a:r>
              <a:rPr lang="fi-FI" sz="800" dirty="0" smtClean="0">
                <a:solidFill>
                  <a:prstClr val="white"/>
                </a:solidFill>
              </a:rPr>
              <a:t>is </a:t>
            </a:r>
            <a:r>
              <a:rPr lang="fi-FI" sz="800" dirty="0" err="1" smtClean="0">
                <a:solidFill>
                  <a:prstClr val="white"/>
                </a:solidFill>
              </a:rPr>
              <a:t>estimated</a:t>
            </a:r>
            <a:r>
              <a:rPr lang="fi-FI" sz="800" dirty="0" smtClean="0">
                <a:solidFill>
                  <a:prstClr val="white"/>
                </a:solidFill>
              </a:rPr>
              <a:t> to </a:t>
            </a:r>
            <a:r>
              <a:rPr lang="fi-FI" sz="800" dirty="0" err="1" smtClean="0">
                <a:solidFill>
                  <a:prstClr val="white"/>
                </a:solidFill>
              </a:rPr>
              <a:t>visit</a:t>
            </a:r>
            <a:r>
              <a:rPr lang="fi-FI" sz="800" dirty="0" smtClean="0">
                <a:solidFill>
                  <a:prstClr val="white"/>
                </a:solidFill>
              </a:rPr>
              <a:t> </a:t>
            </a:r>
            <a:r>
              <a:rPr lang="fi-FI" sz="800" dirty="0" err="1" smtClean="0">
                <a:solidFill>
                  <a:prstClr val="white"/>
                </a:solidFill>
              </a:rPr>
              <a:t>each</a:t>
            </a:r>
            <a:r>
              <a:rPr lang="fi-FI" sz="800" dirty="0" smtClean="0">
                <a:solidFill>
                  <a:prstClr val="white"/>
                </a:solidFill>
              </a:rPr>
              <a:t> </a:t>
            </a:r>
            <a:r>
              <a:rPr lang="fi-FI" sz="800" dirty="0" err="1" smtClean="0">
                <a:solidFill>
                  <a:prstClr val="white"/>
                </a:solidFill>
              </a:rPr>
              <a:t>Street</a:t>
            </a:r>
            <a:r>
              <a:rPr lang="fi-FI" sz="800" dirty="0" smtClean="0">
                <a:solidFill>
                  <a:prstClr val="white"/>
                </a:solidFill>
              </a:rPr>
              <a:t> food pop </a:t>
            </a:r>
            <a:r>
              <a:rPr lang="fi-FI" sz="800" dirty="0" err="1" smtClean="0">
                <a:solidFill>
                  <a:prstClr val="white"/>
                </a:solidFill>
              </a:rPr>
              <a:t>up</a:t>
            </a:r>
            <a:r>
              <a:rPr lang="fi-FI" sz="800" dirty="0" smtClean="0">
                <a:solidFill>
                  <a:prstClr val="white"/>
                </a:solidFill>
              </a:rPr>
              <a:t> restaurant. </a:t>
            </a:r>
            <a:r>
              <a:rPr lang="fi-FI" sz="800" dirty="0" err="1" smtClean="0">
                <a:solidFill>
                  <a:prstClr val="white"/>
                </a:solidFill>
              </a:rPr>
              <a:t>So</a:t>
            </a:r>
            <a:r>
              <a:rPr lang="fi-FI" sz="800" dirty="0" smtClean="0">
                <a:solidFill>
                  <a:prstClr val="white"/>
                </a:solidFill>
              </a:rPr>
              <a:t> </a:t>
            </a:r>
            <a:r>
              <a:rPr lang="fi-FI" sz="800" dirty="0" err="1" smtClean="0">
                <a:solidFill>
                  <a:prstClr val="white"/>
                </a:solidFill>
              </a:rPr>
              <a:t>total</a:t>
            </a:r>
            <a:r>
              <a:rPr lang="fi-FI" sz="800" dirty="0" smtClean="0">
                <a:solidFill>
                  <a:prstClr val="white"/>
                </a:solidFill>
              </a:rPr>
              <a:t> 2000 </a:t>
            </a:r>
            <a:r>
              <a:rPr lang="fi-FI" sz="800" dirty="0" err="1" smtClean="0">
                <a:solidFill>
                  <a:prstClr val="white"/>
                </a:solidFill>
              </a:rPr>
              <a:t>customers</a:t>
            </a:r>
            <a:r>
              <a:rPr lang="fi-FI" sz="800" dirty="0" smtClean="0">
                <a:solidFill>
                  <a:prstClr val="white"/>
                </a:solidFill>
              </a:rPr>
              <a:t> </a:t>
            </a:r>
            <a:r>
              <a:rPr lang="fi-FI" sz="800" dirty="0" err="1" smtClean="0">
                <a:solidFill>
                  <a:prstClr val="white"/>
                </a:solidFill>
              </a:rPr>
              <a:t>from</a:t>
            </a:r>
            <a:r>
              <a:rPr lang="fi-FI" sz="800" dirty="0">
                <a:solidFill>
                  <a:prstClr val="white"/>
                </a:solidFill>
              </a:rPr>
              <a:t> </a:t>
            </a:r>
            <a:r>
              <a:rPr lang="fi-FI" sz="800" dirty="0" smtClean="0">
                <a:solidFill>
                  <a:prstClr val="white"/>
                </a:solidFill>
              </a:rPr>
              <a:t>Finland, Spain, Latvia and </a:t>
            </a:r>
            <a:r>
              <a:rPr lang="fi-FI" sz="800" dirty="0" err="1" smtClean="0">
                <a:solidFill>
                  <a:prstClr val="white"/>
                </a:solidFill>
              </a:rPr>
              <a:t>Italy</a:t>
            </a:r>
            <a:r>
              <a:rPr lang="fi-FI" sz="800" dirty="0" smtClean="0">
                <a:solidFill>
                  <a:prstClr val="white"/>
                </a:solidFill>
              </a:rPr>
              <a:t> !</a:t>
            </a:r>
          </a:p>
          <a:p>
            <a:pPr defTabSz="914400"/>
            <a:endParaRPr lang="fi-FI" sz="800" dirty="0" smtClean="0">
              <a:solidFill>
                <a:prstClr val="white"/>
              </a:solidFill>
            </a:endParaRPr>
          </a:p>
          <a:p>
            <a:pPr marL="171450" indent="-171450" defTabSz="914400">
              <a:buFontTx/>
              <a:buChar char="-"/>
            </a:pPr>
            <a:endParaRPr lang="fi-FI" sz="800" dirty="0">
              <a:solidFill>
                <a:prstClr val="white"/>
              </a:solidFill>
            </a:endParaRPr>
          </a:p>
        </p:txBody>
      </p:sp>
      <p:cxnSp>
        <p:nvCxnSpPr>
          <p:cNvPr id="71" name="Suora nuoliyhdysviiva 70"/>
          <p:cNvCxnSpPr/>
          <p:nvPr/>
        </p:nvCxnSpPr>
        <p:spPr>
          <a:xfrm flipH="1">
            <a:off x="6200775" y="5802187"/>
            <a:ext cx="1020750" cy="257486"/>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Kuva 38"/>
          <p:cNvPicPr>
            <a:picLocks noChangeAspect="1"/>
          </p:cNvPicPr>
          <p:nvPr/>
        </p:nvPicPr>
        <p:blipFill>
          <a:blip r:embed="rId9"/>
          <a:stretch>
            <a:fillRect/>
          </a:stretch>
        </p:blipFill>
        <p:spPr>
          <a:xfrm>
            <a:off x="10813096" y="6177700"/>
            <a:ext cx="1378904" cy="680300"/>
          </a:xfrm>
          <a:prstGeom prst="rect">
            <a:avLst/>
          </a:prstGeom>
        </p:spPr>
      </p:pic>
    </p:spTree>
    <p:extLst>
      <p:ext uri="{BB962C8B-B14F-4D97-AF65-F5344CB8AC3E}">
        <p14:creationId xmlns:p14="http://schemas.microsoft.com/office/powerpoint/2010/main" val="24471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P spid="26" grpId="0"/>
      <p:bldP spid="40" grpId="0" animBg="1"/>
      <p:bldP spid="45" grpId="0" animBg="1"/>
      <p:bldP spid="47" grpId="0" animBg="1"/>
      <p:bldP spid="50" grpId="0" animBg="1"/>
      <p:bldP spid="41" grpId="0" animBg="1"/>
      <p:bldP spid="61" grpId="0" animBg="1"/>
      <p:bldP spid="29"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22889" y="3335898"/>
            <a:ext cx="8211020" cy="1809563"/>
          </a:xfrm>
        </p:spPr>
        <p:txBody>
          <a:bodyPr/>
          <a:lstStyle/>
          <a:p>
            <a:r>
              <a:rPr lang="fi-FI" sz="6600" b="1" dirty="0" smtClean="0">
                <a:latin typeface="Segoe Print" panose="02000600000000000000" pitchFamily="2" charset="0"/>
              </a:rPr>
              <a:t/>
            </a:r>
            <a:br>
              <a:rPr lang="fi-FI" sz="6600" b="1" dirty="0" smtClean="0">
                <a:latin typeface="Segoe Print" panose="02000600000000000000" pitchFamily="2" charset="0"/>
              </a:rPr>
            </a:br>
            <a:r>
              <a:rPr lang="fi-FI" sz="6600" b="1" dirty="0" smtClean="0">
                <a:latin typeface="Segoe Print" panose="02000600000000000000" pitchFamily="2" charset="0"/>
              </a:rPr>
              <a:t>WELCOME ALONG TO </a:t>
            </a:r>
            <a:r>
              <a:rPr lang="fi-FI" sz="6600" b="1" dirty="0" smtClean="0">
                <a:latin typeface="Comic Sans MS" panose="030F0702030302020204" pitchFamily="66" charset="0"/>
                <a:ea typeface="Verdana" panose="020B0604030504040204" pitchFamily="34" charset="0"/>
                <a:cs typeface="Verdana" panose="020B0604030504040204" pitchFamily="34" charset="0"/>
              </a:rPr>
              <a:t>CULINARY CARAVAN!</a:t>
            </a:r>
            <a:r>
              <a:rPr lang="fi-FI" sz="6600" b="1" dirty="0" smtClean="0">
                <a:latin typeface="Verdana" panose="020B0604030504040204" pitchFamily="34" charset="0"/>
                <a:ea typeface="Verdana" panose="020B0604030504040204" pitchFamily="34" charset="0"/>
                <a:cs typeface="Verdana" panose="020B0604030504040204" pitchFamily="34" charset="0"/>
              </a:rPr>
              <a:t/>
            </a:r>
            <a:br>
              <a:rPr lang="fi-FI" sz="6600" b="1" dirty="0" smtClean="0">
                <a:latin typeface="Verdana" panose="020B0604030504040204" pitchFamily="34" charset="0"/>
                <a:ea typeface="Verdana" panose="020B0604030504040204" pitchFamily="34" charset="0"/>
                <a:cs typeface="Verdana" panose="020B0604030504040204" pitchFamily="34" charset="0"/>
              </a:rPr>
            </a:br>
            <a:endParaRPr lang="fi-FI" sz="66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Suorakulmio 6"/>
          <p:cNvSpPr/>
          <p:nvPr/>
        </p:nvSpPr>
        <p:spPr>
          <a:xfrm>
            <a:off x="0" y="4741333"/>
            <a:ext cx="12192000" cy="21166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8" name="Kuva 7"/>
          <p:cNvPicPr>
            <a:picLocks noChangeAspect="1"/>
          </p:cNvPicPr>
          <p:nvPr/>
        </p:nvPicPr>
        <p:blipFill>
          <a:blip r:embed="rId2"/>
          <a:stretch>
            <a:fillRect/>
          </a:stretch>
        </p:blipFill>
        <p:spPr>
          <a:xfrm>
            <a:off x="4428399" y="4817888"/>
            <a:ext cx="1176945" cy="556005"/>
          </a:xfrm>
          <a:prstGeom prst="rect">
            <a:avLst/>
          </a:prstGeom>
        </p:spPr>
      </p:pic>
      <p:pic>
        <p:nvPicPr>
          <p:cNvPr id="10" name="Kuva 9"/>
          <p:cNvPicPr>
            <a:picLocks noChangeAspect="1"/>
          </p:cNvPicPr>
          <p:nvPr/>
        </p:nvPicPr>
        <p:blipFill>
          <a:blip r:embed="rId3"/>
          <a:stretch>
            <a:fillRect/>
          </a:stretch>
        </p:blipFill>
        <p:spPr>
          <a:xfrm>
            <a:off x="123678" y="6084947"/>
            <a:ext cx="1856750" cy="611082"/>
          </a:xfrm>
          <a:prstGeom prst="rect">
            <a:avLst/>
          </a:prstGeom>
        </p:spPr>
      </p:pic>
      <p:pic>
        <p:nvPicPr>
          <p:cNvPr id="11" name="Kuva 10"/>
          <p:cNvPicPr>
            <a:picLocks noChangeAspect="1"/>
          </p:cNvPicPr>
          <p:nvPr/>
        </p:nvPicPr>
        <p:blipFill>
          <a:blip r:embed="rId4"/>
          <a:stretch>
            <a:fillRect/>
          </a:stretch>
        </p:blipFill>
        <p:spPr>
          <a:xfrm>
            <a:off x="8534172" y="4938559"/>
            <a:ext cx="1451800" cy="747340"/>
          </a:xfrm>
          <a:prstGeom prst="rect">
            <a:avLst/>
          </a:prstGeom>
        </p:spPr>
      </p:pic>
      <p:pic>
        <p:nvPicPr>
          <p:cNvPr id="12" name="Kuva 11"/>
          <p:cNvPicPr>
            <a:picLocks noChangeAspect="1"/>
          </p:cNvPicPr>
          <p:nvPr/>
        </p:nvPicPr>
        <p:blipFill>
          <a:blip r:embed="rId5"/>
          <a:stretch>
            <a:fillRect/>
          </a:stretch>
        </p:blipFill>
        <p:spPr>
          <a:xfrm>
            <a:off x="1527194" y="5452655"/>
            <a:ext cx="1260277" cy="486594"/>
          </a:xfrm>
          <a:prstGeom prst="rect">
            <a:avLst/>
          </a:prstGeom>
        </p:spPr>
      </p:pic>
      <p:pic>
        <p:nvPicPr>
          <p:cNvPr id="13" name="Kuva 12"/>
          <p:cNvPicPr>
            <a:picLocks noChangeAspect="1"/>
          </p:cNvPicPr>
          <p:nvPr/>
        </p:nvPicPr>
        <p:blipFill>
          <a:blip r:embed="rId6"/>
          <a:stretch>
            <a:fillRect/>
          </a:stretch>
        </p:blipFill>
        <p:spPr>
          <a:xfrm>
            <a:off x="4428399" y="5486442"/>
            <a:ext cx="2547986" cy="561252"/>
          </a:xfrm>
          <a:prstGeom prst="rect">
            <a:avLst/>
          </a:prstGeom>
        </p:spPr>
      </p:pic>
      <p:pic>
        <p:nvPicPr>
          <p:cNvPr id="14" name="Kuva 13"/>
          <p:cNvPicPr>
            <a:picLocks noChangeAspect="1"/>
          </p:cNvPicPr>
          <p:nvPr/>
        </p:nvPicPr>
        <p:blipFill>
          <a:blip r:embed="rId7"/>
          <a:stretch>
            <a:fillRect/>
          </a:stretch>
        </p:blipFill>
        <p:spPr>
          <a:xfrm>
            <a:off x="5730066" y="4808156"/>
            <a:ext cx="1838646" cy="565737"/>
          </a:xfrm>
          <a:prstGeom prst="rect">
            <a:avLst/>
          </a:prstGeom>
        </p:spPr>
      </p:pic>
      <p:pic>
        <p:nvPicPr>
          <p:cNvPr id="3" name="Kuva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7" y="4773632"/>
            <a:ext cx="1969742" cy="637138"/>
          </a:xfrm>
          <a:prstGeom prst="rect">
            <a:avLst/>
          </a:prstGeom>
        </p:spPr>
      </p:pic>
      <p:pic>
        <p:nvPicPr>
          <p:cNvPr id="1026" name="Kuva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2004" y="5871166"/>
            <a:ext cx="1044554" cy="8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Kuva 2" descr="image0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6055" y="4871779"/>
            <a:ext cx="2256669" cy="3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Kuva 3" descr="image0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8616" y="6269207"/>
            <a:ext cx="2353568" cy="3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Kuva 4" descr="image0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7540" y="5056243"/>
            <a:ext cx="1454499" cy="6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Kuva 5" descr="image0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99726" y="6058169"/>
            <a:ext cx="1470906" cy="63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p:cNvPicPr>
            <a:picLocks noChangeAspect="1"/>
          </p:cNvPicPr>
          <p:nvPr/>
        </p:nvPicPr>
        <p:blipFill>
          <a:blip r:embed="rId14"/>
          <a:stretch>
            <a:fillRect/>
          </a:stretch>
        </p:blipFill>
        <p:spPr>
          <a:xfrm>
            <a:off x="0" y="-7448"/>
            <a:ext cx="2787471" cy="1375234"/>
          </a:xfrm>
          <a:prstGeom prst="rect">
            <a:avLst/>
          </a:prstGeom>
        </p:spPr>
      </p:pic>
      <p:pic>
        <p:nvPicPr>
          <p:cNvPr id="18" name="Kuva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400000">
            <a:off x="8036228" y="585561"/>
            <a:ext cx="4749453" cy="3562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74600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5.5|9.7|6.9"/>
</p:tagLst>
</file>

<file path=ppt/tags/tag2.xml><?xml version="1.0" encoding="utf-8"?>
<p:tagLst xmlns:a="http://schemas.openxmlformats.org/drawingml/2006/main" xmlns:r="http://schemas.openxmlformats.org/officeDocument/2006/relationships" xmlns:p="http://schemas.openxmlformats.org/presentationml/2006/main">
  <p:tag name="TIMING" val="|3.3|5.5|9.7|6.9"/>
</p:tagLst>
</file>

<file path=ppt/theme/theme1.xml><?xml version="1.0" encoding="utf-8"?>
<a:theme xmlns:a="http://schemas.openxmlformats.org/drawingml/2006/main" name="Suurkaupunki">
  <a:themeElements>
    <a:clrScheme name="Mukautettu 4">
      <a:dk1>
        <a:srgbClr val="FF3399"/>
      </a:dk1>
      <a:lt1>
        <a:sysClr val="window" lastClr="FFFFFF"/>
      </a:lt1>
      <a:dk2>
        <a:srgbClr val="162F33"/>
      </a:dk2>
      <a:lt2>
        <a:srgbClr val="EAF0E0"/>
      </a:lt2>
      <a:accent1>
        <a:srgbClr val="1A5499"/>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Suurkaupunki">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urkaupun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6ADFBDA9934964CB131E5E7D2AC8077" ma:contentTypeVersion="1" ma:contentTypeDescription="Luo uusi asiakirja." ma:contentTypeScope="" ma:versionID="b0bd50aa94931660d52911fbeb95e231">
  <xsd:schema xmlns:xsd="http://www.w3.org/2001/XMLSchema" xmlns:xs="http://www.w3.org/2001/XMLSchema" xmlns:p="http://schemas.microsoft.com/office/2006/metadata/properties" xmlns:ns2="5917402a-66f9-4e2d-ad6b-fa4916417a36" targetNamespace="http://schemas.microsoft.com/office/2006/metadata/properties" ma:root="true" ma:fieldsID="51aff65184b800533d7cda0651bf2fb8" ns2:_="">
    <xsd:import namespace="5917402a-66f9-4e2d-ad6b-fa4916417a3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7402a-66f9-4e2d-ad6b-fa4916417a36"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F852C4-8373-4D01-B98F-BA19CDD394FC}">
  <ds:schemaRefs>
    <ds:schemaRef ds:uri="http://schemas.microsoft.com/sharepoint/v3/contenttype/forms"/>
  </ds:schemaRefs>
</ds:datastoreItem>
</file>

<file path=customXml/itemProps2.xml><?xml version="1.0" encoding="utf-8"?>
<ds:datastoreItem xmlns:ds="http://schemas.openxmlformats.org/officeDocument/2006/customXml" ds:itemID="{B230D4D5-4E20-4FE0-A021-E0C93360D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7402a-66f9-4e2d-ad6b-fa4916417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9854D-C76F-436E-8572-A76D97380E70}">
  <ds:schemaRefs>
    <ds:schemaRef ds:uri="http://purl.org/dc/terms/"/>
    <ds:schemaRef ds:uri="http://schemas.openxmlformats.org/package/2006/metadata/core-properties"/>
    <ds:schemaRef ds:uri="http://purl.org/dc/dcmitype/"/>
    <ds:schemaRef ds:uri="http://schemas.microsoft.com/office/infopath/2007/PartnerControls"/>
    <ds:schemaRef ds:uri="5917402a-66f9-4e2d-ad6b-fa4916417a36"/>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Slice</Template>
  <TotalTime>1381</TotalTime>
  <Words>1281</Words>
  <Application>Microsoft Office PowerPoint</Application>
  <PresentationFormat>Personalizzato</PresentationFormat>
  <Paragraphs>97</Paragraphs>
  <Slides>7</Slides>
  <Notes>0</Notes>
  <HiddenSlides>0</HiddenSlides>
  <MMClips>0</MMClips>
  <ScaleCrop>false</ScaleCrop>
  <HeadingPairs>
    <vt:vector size="4" baseType="variant">
      <vt:variant>
        <vt:lpstr>Tema</vt:lpstr>
      </vt:variant>
      <vt:variant>
        <vt:i4>2</vt:i4>
      </vt:variant>
      <vt:variant>
        <vt:lpstr>Titoli diapositive</vt:lpstr>
      </vt:variant>
      <vt:variant>
        <vt:i4>7</vt:i4>
      </vt:variant>
    </vt:vector>
  </HeadingPairs>
  <TitlesOfParts>
    <vt:vector size="9" baseType="lpstr">
      <vt:lpstr>Suurkaupunki</vt:lpstr>
      <vt:lpstr>Office-teema</vt:lpstr>
      <vt:lpstr> CULINARY CARAVAN ON THE MOVE – Building up International eLearning Entrepreneurship Platform  Helmi Business &amp; Travel College - Markus Oedewald, Minna Jalonen, Leni Palminkoski-Pihlamo</vt:lpstr>
      <vt:lpstr>Main objectives </vt:lpstr>
      <vt:lpstr>Main idea of the project</vt:lpstr>
      <vt:lpstr>Culinary Caravan on the Move</vt:lpstr>
      <vt:lpstr>Participants in WORKSHOPS and Project Group Meetings</vt:lpstr>
      <vt:lpstr>Presentazione standard di PowerPoint</vt:lpstr>
      <vt:lpstr> WELCOME ALONG TO CULINARY CARAVAN! </vt:lpstr>
    </vt:vector>
  </TitlesOfParts>
  <Company>Helmi Liiketalousopisto 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UP  Kick off to entrepreneurship with pop up company</dc:title>
  <dc:creator>Markus Oedewald</dc:creator>
  <cp:lastModifiedBy>Angela Pozzetti</cp:lastModifiedBy>
  <cp:revision>120</cp:revision>
  <cp:lastPrinted>2014-10-28T11:29:35Z</cp:lastPrinted>
  <dcterms:created xsi:type="dcterms:W3CDTF">2014-09-18T07:21:00Z</dcterms:created>
  <dcterms:modified xsi:type="dcterms:W3CDTF">2016-10-07T13:20:05Z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0x01010076ADFBDA9934964CB131E5E7D2AC8077</vt:lpwstr>
  </property>
</Properties>
</file>